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95D9"/>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hudoc.echr.coe.int/eng#{&quot;appno&quot;:[&quot;78103/14&quo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theadsfoundation.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mailto:contact@theadsfoundation.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0" y="0"/>
            <a:ext cx="12192000" cy="3509963"/>
          </a:xfrm>
          <a:prstGeom prst="rect">
            <a:avLst/>
          </a:prstGeom>
          <a:solidFill>
            <a:schemeClr val="accent1"/>
          </a:solidFill>
          <a:ln w="19050">
            <a:solidFill>
              <a:srgbClr val="092937"/>
            </a:solidFill>
            <a:miter lim="800000"/>
          </a:ln>
        </p:spPr>
        <p:txBody>
          <a:bodyPr/>
          <a:lstStyle/>
          <a:p>
            <a:pPr>
              <a:defRPr b="1">
                <a:solidFill>
                  <a:srgbClr val="FFFFFF"/>
                </a:solidFill>
                <a:latin typeface="+mj-lt"/>
                <a:ea typeface="+mj-ea"/>
                <a:cs typeface="+mj-cs"/>
                <a:sym typeface="Aptos"/>
              </a:defRPr>
            </a:pPr>
            <a:r>
              <a:t>Mental Capacity</a:t>
            </a:r>
            <a:br/>
            <a:r>
              <a:t>Deputyship</a:t>
            </a:r>
            <a:br/>
            <a:r>
              <a:t>Lasting Power of Attorney</a:t>
            </a:r>
          </a:p>
        </p:txBody>
      </p:sp>
      <p:sp>
        <p:nvSpPr>
          <p:cNvPr id="95" name="Subtitle 2"/>
          <p:cNvSpPr txBox="1">
            <a:spLocks noGrp="1"/>
          </p:cNvSpPr>
          <p:nvPr>
            <p:ph type="subTitle" idx="1"/>
          </p:nvPr>
        </p:nvSpPr>
        <p:spPr>
          <a:xfrm>
            <a:off x="1" y="3509962"/>
            <a:ext cx="12192001" cy="3348038"/>
          </a:xfrm>
          <a:prstGeom prst="rect">
            <a:avLst/>
          </a:prstGeom>
          <a:gradFill>
            <a:gsLst>
              <a:gs pos="0">
                <a:srgbClr val="48AADF"/>
              </a:gs>
              <a:gs pos="50000">
                <a:srgbClr val="05A2DF"/>
              </a:gs>
              <a:gs pos="100000">
                <a:srgbClr val="0092CA"/>
              </a:gs>
            </a:gsLst>
            <a:lin ang="5400000"/>
          </a:gradFill>
          <a:ln>
            <a:solidFill>
              <a:schemeClr val="accent4"/>
            </a:solidFill>
            <a:miter lim="800000"/>
          </a:ln>
        </p:spPr>
        <p:txBody>
          <a:bodyPr/>
          <a:lstStyle/>
          <a:p>
            <a:pPr>
              <a:defRPr b="1">
                <a:solidFill>
                  <a:srgbClr val="FFFFFF"/>
                </a:solidFill>
              </a:defRPr>
            </a:pPr>
            <a:endParaRPr/>
          </a:p>
          <a:p>
            <a:pPr>
              <a:defRPr sz="3600" b="1">
                <a:solidFill>
                  <a:srgbClr val="FFFFFF"/>
                </a:solidFill>
              </a:defRPr>
            </a:pPr>
            <a:r>
              <a:t>Dr Zoe Picton-Howell Solicitor (Hons)</a:t>
            </a:r>
          </a:p>
          <a:p>
            <a:pPr>
              <a:defRPr sz="3600" b="1">
                <a:solidFill>
                  <a:srgbClr val="FFFFFF"/>
                </a:solidFill>
              </a:defRPr>
            </a:pPr>
            <a:r>
              <a:t>The Adam Bojelian Foundation CIC</a:t>
            </a:r>
          </a:p>
          <a:p>
            <a:pPr>
              <a:defRPr sz="3600" b="1">
                <a:solidFill>
                  <a:srgbClr val="FFFFFF"/>
                </a:solidFill>
              </a:defRPr>
            </a:pPr>
            <a:r>
              <a:t>https://theadsfoundation.org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prstGeom prst="rect">
            <a:avLst/>
          </a:prstGeom>
        </p:spPr>
        <p:txBody>
          <a:bodyPr/>
          <a:lstStyle/>
          <a:p>
            <a:pPr defTabSz="896111">
              <a:defRPr sz="3822">
                <a:solidFill>
                  <a:srgbClr val="FFFFFF"/>
                </a:solidFill>
              </a:defRPr>
            </a:pPr>
            <a:r>
              <a:t>‘</a:t>
            </a:r>
            <a:r>
              <a:rPr sz="4214" b="1"/>
              <a:t>Lacks capacity’ </a:t>
            </a:r>
            <a:r>
              <a:rPr sz="4214"/>
              <a:t>– see MCA code Chapter 4</a:t>
            </a:r>
          </a:p>
        </p:txBody>
      </p:sp>
      <p:sp>
        <p:nvSpPr>
          <p:cNvPr id="126" name="Content Placeholder 2"/>
          <p:cNvSpPr txBox="1">
            <a:spLocks noGrp="1"/>
          </p:cNvSpPr>
          <p:nvPr>
            <p:ph type="body" idx="1"/>
          </p:nvPr>
        </p:nvSpPr>
        <p:spPr>
          <a:prstGeom prst="rect">
            <a:avLst/>
          </a:prstGeom>
        </p:spPr>
        <p:txBody>
          <a:bodyPr/>
          <a:lstStyle/>
          <a:p>
            <a:pPr marL="0" indent="0">
              <a:buSzTx/>
              <a:buNone/>
            </a:pPr>
            <a:endParaRPr/>
          </a:p>
          <a:p>
            <a:pPr marL="0" indent="0">
              <a:buSzTx/>
              <a:buNone/>
              <a:defRPr sz="4400">
                <a:solidFill>
                  <a:srgbClr val="FFFFFF"/>
                </a:solidFill>
              </a:defRPr>
            </a:pPr>
            <a:r>
              <a:t>A person who lacks capacity to make a </a:t>
            </a:r>
            <a:r>
              <a:rPr b="1" i="1"/>
              <a:t>particular</a:t>
            </a:r>
            <a:r>
              <a:t> decision or take a </a:t>
            </a:r>
            <a:r>
              <a:rPr b="1" i="1"/>
              <a:t>particular</a:t>
            </a:r>
            <a:r>
              <a:t> action for themselves </a:t>
            </a:r>
            <a:r>
              <a:rPr b="1" i="1"/>
              <a:t>without help</a:t>
            </a:r>
            <a:r>
              <a:t>, at </a:t>
            </a:r>
            <a:r>
              <a:rPr b="1" i="1"/>
              <a:t>the time of </a:t>
            </a:r>
            <a:r>
              <a:t>the decision or action needs to be taken.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lstStyle>
            <a:lvl1pPr>
              <a:defRPr b="1">
                <a:solidFill>
                  <a:srgbClr val="FFFFFF"/>
                </a:solidFill>
              </a:defRPr>
            </a:lvl1pPr>
          </a:lstStyle>
          <a:p>
            <a:r>
              <a:t>What should you do?</a:t>
            </a:r>
          </a:p>
        </p:txBody>
      </p:sp>
      <p:sp>
        <p:nvSpPr>
          <p:cNvPr id="129" name="Content Placeholder 2"/>
          <p:cNvSpPr txBox="1">
            <a:spLocks noGrp="1"/>
          </p:cNvSpPr>
          <p:nvPr>
            <p:ph type="body" idx="1"/>
          </p:nvPr>
        </p:nvSpPr>
        <p:spPr>
          <a:prstGeom prst="rect">
            <a:avLst/>
          </a:prstGeom>
        </p:spPr>
        <p:txBody>
          <a:bodyPr/>
          <a:lstStyle/>
          <a:p>
            <a:pPr marL="224027" indent="-224027" defTabSz="896111">
              <a:spcBef>
                <a:spcPts val="900"/>
              </a:spcBef>
              <a:defRPr sz="3528">
                <a:solidFill>
                  <a:srgbClr val="FFFFFF"/>
                </a:solidFill>
              </a:defRPr>
            </a:pPr>
            <a:r>
              <a:t>Read and familiarise yourself with the code.</a:t>
            </a:r>
          </a:p>
          <a:p>
            <a:pPr marL="224027" indent="-224027" defTabSz="896111">
              <a:spcBef>
                <a:spcPts val="900"/>
              </a:spcBef>
              <a:defRPr sz="3528">
                <a:solidFill>
                  <a:srgbClr val="FFFFFF"/>
                </a:solidFill>
              </a:defRPr>
            </a:pPr>
            <a:r>
              <a:t>Follow the code.</a:t>
            </a:r>
          </a:p>
          <a:p>
            <a:pPr marL="224027" indent="-224027" defTabSz="896111">
              <a:spcBef>
                <a:spcPts val="900"/>
              </a:spcBef>
              <a:defRPr sz="3528">
                <a:solidFill>
                  <a:srgbClr val="FFFFFF"/>
                </a:solidFill>
              </a:defRPr>
            </a:pPr>
            <a:r>
              <a:t>Clearly document how you have followed the code, including the justification for the decision reached.</a:t>
            </a:r>
          </a:p>
          <a:p>
            <a:pPr marL="224027" indent="-224027" defTabSz="896111">
              <a:spcBef>
                <a:spcPts val="900"/>
              </a:spcBef>
              <a:defRPr sz="3528">
                <a:solidFill>
                  <a:srgbClr val="FFFFFF"/>
                </a:solidFill>
              </a:defRPr>
            </a:pPr>
            <a:r>
              <a:t>Be brave, advocate for your patients and challenge colleagues who are acting unlawfully and ignoring or misunderstanding the code, if necessary, seek support from your professional body.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title"/>
          </p:nvPr>
        </p:nvSpPr>
        <p:spPr>
          <a:prstGeom prst="rect">
            <a:avLst/>
          </a:prstGeom>
        </p:spPr>
        <p:txBody>
          <a:bodyPr/>
          <a:lstStyle>
            <a:lvl1pPr>
              <a:defRPr>
                <a:solidFill>
                  <a:srgbClr val="FFFFFF"/>
                </a:solidFill>
              </a:defRPr>
            </a:lvl1pPr>
          </a:lstStyle>
          <a:p>
            <a:r>
              <a:t>Additional Guidance available from:</a:t>
            </a:r>
          </a:p>
        </p:txBody>
      </p:sp>
      <p:sp>
        <p:nvSpPr>
          <p:cNvPr id="132" name="Content Placeholder 2"/>
          <p:cNvSpPr txBox="1">
            <a:spLocks noGrp="1"/>
          </p:cNvSpPr>
          <p:nvPr>
            <p:ph type="body" idx="1"/>
          </p:nvPr>
        </p:nvSpPr>
        <p:spPr>
          <a:prstGeom prst="rect">
            <a:avLst/>
          </a:prstGeom>
        </p:spPr>
        <p:txBody>
          <a:bodyPr/>
          <a:lstStyle/>
          <a:p>
            <a:pPr marL="162305" indent="-162305" defTabSz="649223">
              <a:lnSpc>
                <a:spcPct val="72000"/>
              </a:lnSpc>
              <a:spcBef>
                <a:spcPts val="700"/>
              </a:spcBef>
              <a:defRPr sz="2840">
                <a:solidFill>
                  <a:srgbClr val="FFFFFF"/>
                </a:solidFill>
                <a:latin typeface="Arial"/>
                <a:ea typeface="Arial"/>
                <a:cs typeface="Arial"/>
                <a:sym typeface="Arial"/>
              </a:defRPr>
            </a:pPr>
            <a:r>
              <a:t>Department of Health and Social Care</a:t>
            </a:r>
          </a:p>
          <a:p>
            <a:pPr marL="0" indent="0" defTabSz="649223">
              <a:lnSpc>
                <a:spcPct val="72000"/>
              </a:lnSpc>
              <a:spcBef>
                <a:spcPts val="700"/>
              </a:spcBef>
              <a:buSzTx/>
              <a:buNone/>
              <a:defRPr sz="2840">
                <a:solidFill>
                  <a:srgbClr val="FFFFFF"/>
                </a:solidFill>
                <a:latin typeface="Arial"/>
                <a:ea typeface="Arial"/>
                <a:cs typeface="Arial"/>
                <a:sym typeface="Arial"/>
              </a:defRPr>
            </a:pPr>
            <a:r>
              <a:t>	</a:t>
            </a:r>
          </a:p>
          <a:p>
            <a:pPr marL="162305" indent="-162305" defTabSz="649223">
              <a:lnSpc>
                <a:spcPct val="72000"/>
              </a:lnSpc>
              <a:spcBef>
                <a:spcPts val="700"/>
              </a:spcBef>
              <a:defRPr sz="2840">
                <a:solidFill>
                  <a:srgbClr val="FFFFFF"/>
                </a:solidFill>
                <a:latin typeface="Arial"/>
                <a:ea typeface="Arial"/>
                <a:cs typeface="Arial"/>
                <a:sym typeface="Arial"/>
              </a:defRPr>
            </a:pPr>
            <a:r>
              <a:t>Office of the Public Guardian</a:t>
            </a:r>
          </a:p>
          <a:p>
            <a:pPr marL="0" indent="0" defTabSz="649223">
              <a:lnSpc>
                <a:spcPct val="72000"/>
              </a:lnSpc>
              <a:spcBef>
                <a:spcPts val="700"/>
              </a:spcBef>
              <a:buSzTx/>
              <a:buNone/>
              <a:defRPr sz="2840">
                <a:solidFill>
                  <a:srgbClr val="FFFFFF"/>
                </a:solidFill>
                <a:latin typeface="Arial"/>
                <a:ea typeface="Arial"/>
                <a:cs typeface="Arial"/>
                <a:sym typeface="Arial"/>
              </a:defRPr>
            </a:pPr>
            <a:endParaRPr/>
          </a:p>
          <a:p>
            <a:pPr marL="162305" indent="-162305" defTabSz="649223">
              <a:lnSpc>
                <a:spcPct val="72000"/>
              </a:lnSpc>
              <a:spcBef>
                <a:spcPts val="700"/>
              </a:spcBef>
              <a:defRPr sz="2840">
                <a:solidFill>
                  <a:srgbClr val="FFFFFF"/>
                </a:solidFill>
                <a:latin typeface="Arial"/>
                <a:ea typeface="Arial"/>
                <a:cs typeface="Arial"/>
                <a:sym typeface="Arial"/>
              </a:defRPr>
            </a:pPr>
            <a:r>
              <a:t>Court of Protection</a:t>
            </a:r>
          </a:p>
          <a:p>
            <a:pPr marL="162305" indent="-162305" defTabSz="649223">
              <a:lnSpc>
                <a:spcPct val="72000"/>
              </a:lnSpc>
              <a:spcBef>
                <a:spcPts val="700"/>
              </a:spcBef>
              <a:defRPr sz="2840">
                <a:solidFill>
                  <a:srgbClr val="FFFFFF"/>
                </a:solidFill>
                <a:latin typeface="Arial"/>
                <a:ea typeface="Arial"/>
                <a:cs typeface="Arial"/>
                <a:sym typeface="Arial"/>
              </a:defRPr>
            </a:pPr>
            <a:endParaRPr/>
          </a:p>
          <a:p>
            <a:pPr marL="162305" indent="-162305" defTabSz="649223">
              <a:lnSpc>
                <a:spcPct val="72000"/>
              </a:lnSpc>
              <a:spcBef>
                <a:spcPts val="700"/>
              </a:spcBef>
              <a:defRPr sz="2840">
                <a:solidFill>
                  <a:srgbClr val="FFFFFF"/>
                </a:solidFill>
                <a:latin typeface="Arial"/>
                <a:ea typeface="Arial"/>
                <a:cs typeface="Arial"/>
                <a:sym typeface="Arial"/>
              </a:defRPr>
            </a:pPr>
            <a:r>
              <a:t>Social Care Wales/Gofal Cymdeithasol Cymru</a:t>
            </a:r>
          </a:p>
          <a:p>
            <a:pPr marL="162305" indent="-162305" defTabSz="649223">
              <a:lnSpc>
                <a:spcPct val="72000"/>
              </a:lnSpc>
              <a:spcBef>
                <a:spcPts val="700"/>
              </a:spcBef>
              <a:defRPr sz="2840">
                <a:latin typeface="Arial"/>
                <a:ea typeface="Arial"/>
                <a:cs typeface="Arial"/>
                <a:sym typeface="Arial"/>
              </a:defRPr>
            </a:pPr>
            <a:endParaRPr/>
          </a:p>
          <a:p>
            <a:pPr marL="162305" indent="-162305" defTabSz="649223">
              <a:lnSpc>
                <a:spcPct val="72000"/>
              </a:lnSpc>
              <a:spcBef>
                <a:spcPts val="700"/>
              </a:spcBef>
              <a:defRPr sz="2840">
                <a:latin typeface="Arial"/>
                <a:ea typeface="Arial"/>
                <a:cs typeface="Arial"/>
                <a:sym typeface="Arial"/>
              </a:defRPr>
            </a:pPr>
            <a:endParaRPr/>
          </a:p>
          <a:p>
            <a:pPr marL="0" indent="0" defTabSz="649223">
              <a:lnSpc>
                <a:spcPct val="72000"/>
              </a:lnSpc>
              <a:spcBef>
                <a:spcPts val="700"/>
              </a:spcBef>
              <a:buSzTx/>
              <a:buNone/>
              <a:defRPr sz="2840">
                <a:solidFill>
                  <a:srgbClr val="FFFFFF"/>
                </a:solidFill>
                <a:latin typeface="Arial"/>
                <a:ea typeface="Arial"/>
                <a:cs typeface="Arial"/>
                <a:sym typeface="Arial"/>
              </a:defRPr>
            </a:pPr>
            <a:r>
              <a:t>Links to all the above can be found on the disability resources page of https://theadsfoundation.org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prstGeom prst="rect">
            <a:avLst/>
          </a:prstGeom>
        </p:spPr>
        <p:txBody>
          <a:bodyPr/>
          <a:lstStyle>
            <a:lvl1pPr>
              <a:defRPr>
                <a:solidFill>
                  <a:srgbClr val="FFFFFF"/>
                </a:solidFill>
              </a:defRPr>
            </a:lvl1pPr>
          </a:lstStyle>
          <a:p>
            <a:r>
              <a:t>The 5 Principles – s1 MCA</a:t>
            </a:r>
          </a:p>
        </p:txBody>
      </p:sp>
      <p:sp>
        <p:nvSpPr>
          <p:cNvPr id="135" name="Content Placeholder 2"/>
          <p:cNvSpPr txBox="1">
            <a:spLocks noGrp="1"/>
          </p:cNvSpPr>
          <p:nvPr>
            <p:ph type="body" idx="1"/>
          </p:nvPr>
        </p:nvSpPr>
        <p:spPr>
          <a:xfrm>
            <a:off x="838200" y="1338943"/>
            <a:ext cx="10515600" cy="4838020"/>
          </a:xfrm>
          <a:prstGeom prst="rect">
            <a:avLst/>
          </a:prstGeom>
        </p:spPr>
        <p:txBody>
          <a:bodyPr/>
          <a:lstStyle/>
          <a:p>
            <a:pPr marL="514350" indent="-514350">
              <a:buFontTx/>
              <a:buAutoNum type="arabicPeriod"/>
              <a:defRPr sz="2400">
                <a:solidFill>
                  <a:srgbClr val="FFFFFF"/>
                </a:solidFill>
              </a:defRPr>
            </a:pPr>
            <a:r>
              <a:t>A person must be assumed to have capacity unless it is established that he lacks capacity.</a:t>
            </a:r>
          </a:p>
          <a:p>
            <a:pPr marL="514350" indent="-514350">
              <a:buFontTx/>
              <a:buAutoNum type="arabicPeriod"/>
              <a:defRPr sz="2400">
                <a:solidFill>
                  <a:srgbClr val="FFFFFF"/>
                </a:solidFill>
              </a:defRPr>
            </a:pPr>
            <a:r>
              <a:t>A person is not to be treated as unable to make a decision unless all practicable steps to help him to do so have been taken without success.</a:t>
            </a:r>
          </a:p>
          <a:p>
            <a:pPr marL="514350" indent="-514350">
              <a:buFontTx/>
              <a:buAutoNum type="arabicPeriod"/>
              <a:defRPr sz="2400">
                <a:solidFill>
                  <a:srgbClr val="FFFFFF"/>
                </a:solidFill>
              </a:defRPr>
            </a:pPr>
            <a:r>
              <a:t>A person is not to be treated as unable to make a decision merely because he makes an unwise decision.</a:t>
            </a:r>
          </a:p>
          <a:p>
            <a:pPr marL="514350" indent="-514350">
              <a:buFontTx/>
              <a:buAutoNum type="arabicPeriod"/>
              <a:defRPr sz="2400">
                <a:solidFill>
                  <a:srgbClr val="FFFFFF"/>
                </a:solidFill>
              </a:defRPr>
            </a:pPr>
            <a:r>
              <a:t>An act done, or a decision made, under this Act for or on behalf of a person who lacks capacity must be done, or made, in his best interests.</a:t>
            </a:r>
          </a:p>
          <a:p>
            <a:pPr marL="514350" indent="-514350">
              <a:buFontTx/>
              <a:buAutoNum type="arabicPeriod"/>
              <a:defRPr sz="2400">
                <a:solidFill>
                  <a:srgbClr val="FFFFFF"/>
                </a:solidFill>
              </a:defRPr>
            </a:pPr>
            <a:r>
              <a:t>Before the act is done, or the decision is made, regard must be had to whether the purpose for which it is needed can be as effectly achieved in a way that is less restrictive of the person’s rights and freedom of action.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
          <p:cNvSpPr txBox="1"/>
          <p:nvPr/>
        </p:nvSpPr>
        <p:spPr>
          <a:xfrm>
            <a:off x="502920" y="805542"/>
            <a:ext cx="11327674" cy="484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solidFill>
                  <a:srgbClr val="FFFFFF"/>
                </a:solidFill>
              </a:defRPr>
            </a:pPr>
            <a:r>
              <a:t>The aim of the MCA is to empower individuals, not restrict them and to ensure as far as possible, within the law, that the decision reflects the individual’s wishes, values, beliefs and feelings.</a:t>
            </a:r>
          </a:p>
          <a:p>
            <a:pPr>
              <a:defRPr sz="2800">
                <a:solidFill>
                  <a:srgbClr val="FFFFFF"/>
                </a:solidFill>
              </a:defRPr>
            </a:pPr>
            <a:endParaRPr/>
          </a:p>
          <a:p>
            <a:pPr>
              <a:defRPr sz="2800">
                <a:solidFill>
                  <a:srgbClr val="FFFFFF"/>
                </a:solidFill>
              </a:defRPr>
            </a:pPr>
            <a:r>
              <a:t>Aintree Hospital NHS Trust v James [2013] UKSC</a:t>
            </a:r>
          </a:p>
          <a:p>
            <a:pPr>
              <a:defRPr sz="2800">
                <a:solidFill>
                  <a:srgbClr val="FFFFFF"/>
                </a:solidFill>
              </a:defRPr>
            </a:pPr>
            <a:endParaRPr/>
          </a:p>
          <a:p>
            <a:pPr>
              <a:defRPr sz="2800">
                <a:solidFill>
                  <a:srgbClr val="FFFFFF"/>
                </a:solidFill>
              </a:defRPr>
            </a:pPr>
            <a:endParaRPr/>
          </a:p>
          <a:p>
            <a:pPr>
              <a:defRPr sz="2800">
                <a:solidFill>
                  <a:srgbClr val="FFFFFF"/>
                </a:solidFill>
              </a:defRPr>
            </a:pPr>
            <a:r>
              <a:t>Failure to observe the principles may leave organisations vulnerable to legal challenge.</a:t>
            </a:r>
          </a:p>
          <a:p>
            <a:pPr>
              <a:defRPr sz="2800">
                <a:solidFill>
                  <a:srgbClr val="FFFFFF"/>
                </a:solidFill>
              </a:defRPr>
            </a:pPr>
            <a:endParaRPr/>
          </a:p>
          <a:p>
            <a:pPr>
              <a:defRPr sz="2800">
                <a:solidFill>
                  <a:srgbClr val="FFFFFF"/>
                </a:solidFill>
              </a:defRPr>
            </a:pPr>
            <a:r>
              <a:t>CH v A Metropolitan Council [2017] EWOP 12</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p:nvPr>
        </p:nvSpPr>
        <p:spPr>
          <a:prstGeom prst="rect">
            <a:avLst/>
          </a:prstGeom>
        </p:spPr>
        <p:txBody>
          <a:bodyPr/>
          <a:lstStyle>
            <a:lvl1pPr>
              <a:defRPr>
                <a:solidFill>
                  <a:srgbClr val="FFFFFF"/>
                </a:solidFill>
              </a:defRPr>
            </a:lvl1pPr>
          </a:lstStyle>
          <a:p>
            <a:r>
              <a:t>Principle 1</a:t>
            </a:r>
          </a:p>
        </p:txBody>
      </p:sp>
      <p:sp>
        <p:nvSpPr>
          <p:cNvPr id="140" name="Content Placeholder 2"/>
          <p:cNvSpPr txBox="1">
            <a:spLocks noGrp="1"/>
          </p:cNvSpPr>
          <p:nvPr>
            <p:ph type="body" idx="1"/>
          </p:nvPr>
        </p:nvSpPr>
        <p:spPr>
          <a:prstGeom prst="rect">
            <a:avLst/>
          </a:prstGeom>
        </p:spPr>
        <p:txBody>
          <a:bodyPr/>
          <a:lstStyle>
            <a:lvl1pPr marL="0" indent="0">
              <a:buSzTx/>
              <a:buNone/>
              <a:defRPr sz="4000">
                <a:solidFill>
                  <a:srgbClr val="FFFFFF"/>
                </a:solidFill>
              </a:defRPr>
            </a:lvl1pPr>
          </a:lstStyle>
          <a:p>
            <a:r>
              <a:t>A person must be assumed to have capacity unless it is established that he lacks capacity.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title"/>
          </p:nvPr>
        </p:nvSpPr>
        <p:spPr>
          <a:prstGeom prst="rect">
            <a:avLst/>
          </a:prstGeom>
        </p:spPr>
        <p:txBody>
          <a:bodyPr/>
          <a:lstStyle>
            <a:lvl1pPr>
              <a:defRPr>
                <a:solidFill>
                  <a:srgbClr val="FFFFFF"/>
                </a:solidFill>
              </a:defRPr>
            </a:lvl1pPr>
          </a:lstStyle>
          <a:p>
            <a:r>
              <a:t>Principle 2</a:t>
            </a:r>
          </a:p>
        </p:txBody>
      </p:sp>
      <p:sp>
        <p:nvSpPr>
          <p:cNvPr id="143" name="Content Placeholder 2"/>
          <p:cNvSpPr txBox="1">
            <a:spLocks noGrp="1"/>
          </p:cNvSpPr>
          <p:nvPr>
            <p:ph type="body" idx="1"/>
          </p:nvPr>
        </p:nvSpPr>
        <p:spPr>
          <a:prstGeom prst="rect">
            <a:avLst/>
          </a:prstGeom>
        </p:spPr>
        <p:txBody>
          <a:bodyPr/>
          <a:lstStyle/>
          <a:p>
            <a:pPr marL="0" indent="0">
              <a:buSzTx/>
              <a:buNone/>
              <a:defRPr sz="4000">
                <a:solidFill>
                  <a:srgbClr val="FFFFFF"/>
                </a:solidFill>
              </a:defRPr>
            </a:pPr>
            <a:r>
              <a:t>A person is not to be treated as unable to make a decision unless all practicable steps to help him to do so have been taken without success.</a:t>
            </a:r>
          </a:p>
          <a:p>
            <a:pPr marL="0" indent="0">
              <a:buSzTx/>
              <a:buNone/>
              <a:defRPr sz="4000">
                <a:solidFill>
                  <a:srgbClr val="FFFFFF"/>
                </a:solidFill>
              </a:defRPr>
            </a:pPr>
            <a:endParaRPr/>
          </a:p>
          <a:p>
            <a:pPr marL="0" indent="0">
              <a:buSzTx/>
              <a:buNone/>
              <a:defRPr sz="4000">
                <a:solidFill>
                  <a:srgbClr val="FFFFFF"/>
                </a:solidFill>
              </a:defRPr>
            </a:pPr>
            <a:r>
              <a:t>See Chapter 3 of MCA Code for further guidance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prstGeom prst="rect">
            <a:avLst/>
          </a:prstGeom>
        </p:spPr>
        <p:txBody>
          <a:bodyPr/>
          <a:lstStyle>
            <a:lvl1pPr>
              <a:defRPr>
                <a:solidFill>
                  <a:srgbClr val="FFFFFF"/>
                </a:solidFill>
              </a:defRPr>
            </a:lvl1pPr>
          </a:lstStyle>
          <a:p>
            <a:r>
              <a:t>Principle 3</a:t>
            </a:r>
          </a:p>
        </p:txBody>
      </p:sp>
      <p:sp>
        <p:nvSpPr>
          <p:cNvPr id="146" name="Content Placeholder 2"/>
          <p:cNvSpPr txBox="1">
            <a:spLocks noGrp="1"/>
          </p:cNvSpPr>
          <p:nvPr>
            <p:ph type="body" idx="1"/>
          </p:nvPr>
        </p:nvSpPr>
        <p:spPr>
          <a:xfrm>
            <a:off x="964482" y="1699341"/>
            <a:ext cx="10515601" cy="5032376"/>
          </a:xfrm>
          <a:prstGeom prst="rect">
            <a:avLst/>
          </a:prstGeom>
        </p:spPr>
        <p:txBody>
          <a:bodyPr/>
          <a:lstStyle/>
          <a:p>
            <a:pPr marL="0" indent="0">
              <a:lnSpc>
                <a:spcPct val="72000"/>
              </a:lnSpc>
              <a:buSzTx/>
              <a:buNone/>
              <a:defRPr sz="3000" b="1">
                <a:solidFill>
                  <a:srgbClr val="FFFFFF"/>
                </a:solidFill>
              </a:defRPr>
            </a:pPr>
            <a:r>
              <a:t>A person should not be judged to lack capacity just because other people think their decision is unwise.</a:t>
            </a:r>
          </a:p>
          <a:p>
            <a:pPr marL="0" indent="0">
              <a:lnSpc>
                <a:spcPct val="72000"/>
              </a:lnSpc>
              <a:buSzTx/>
              <a:buNone/>
              <a:defRPr sz="3000">
                <a:solidFill>
                  <a:srgbClr val="FFFFFF"/>
                </a:solidFill>
              </a:defRPr>
            </a:pPr>
            <a:r>
              <a:t>But still duty to protect life where </a:t>
            </a:r>
            <a:r>
              <a:rPr b="1"/>
              <a:t>real</a:t>
            </a:r>
            <a:r>
              <a:t> and </a:t>
            </a:r>
            <a:r>
              <a:rPr b="1"/>
              <a:t>immediate</a:t>
            </a:r>
            <a:r>
              <a:t> risk to life under Article 2 European Convention of Human Rights/Human Rights Act 1998</a:t>
            </a:r>
          </a:p>
          <a:p>
            <a:pPr marL="0" lvl="1" indent="676275">
              <a:lnSpc>
                <a:spcPct val="72000"/>
              </a:lnSpc>
              <a:buSzTx/>
              <a:buNone/>
              <a:defRPr sz="3000" i="1">
                <a:solidFill>
                  <a:srgbClr val="FFFF00"/>
                </a:solidFill>
                <a:latin typeface="Arial"/>
                <a:ea typeface="Arial"/>
                <a:cs typeface="Arial"/>
                <a:sym typeface="Arial"/>
              </a:defRPr>
            </a:pPr>
            <a:r>
              <a:rPr>
                <a:solidFill>
                  <a:srgbClr val="FFFFFF"/>
                </a:solidFill>
              </a:rPr>
              <a:t>Fernandes de Oliveira v. Portugal [Grand Chamber ]</a:t>
            </a:r>
            <a:r>
              <a:rPr i="0">
                <a:solidFill>
                  <a:srgbClr val="FFFFFF"/>
                </a:solidFill>
              </a:rPr>
              <a:t> [2019]-	 </a:t>
            </a:r>
            <a:r>
              <a:rPr i="0" u="sng">
                <a:solidFill>
                  <a:srgbClr val="467886"/>
                </a:solidFill>
                <a:uFill>
                  <a:solidFill>
                    <a:srgbClr val="467886"/>
                  </a:solidFill>
                </a:uFill>
                <a:hlinkClick r:id="rId2"/>
              </a:rPr>
              <a:t>78103/14</a:t>
            </a:r>
            <a:endParaRPr>
              <a:solidFill>
                <a:srgbClr val="FFFFFF"/>
              </a:solidFill>
            </a:endParaRPr>
          </a:p>
          <a:p>
            <a:pPr marL="0" indent="0">
              <a:lnSpc>
                <a:spcPct val="72000"/>
              </a:lnSpc>
              <a:buSzTx/>
              <a:buNone/>
              <a:defRPr sz="2500">
                <a:solidFill>
                  <a:srgbClr val="FFFFFF"/>
                </a:solidFill>
                <a:latin typeface="Arial"/>
                <a:ea typeface="Arial"/>
                <a:cs typeface="Arial"/>
                <a:sym typeface="Arial"/>
              </a:defRPr>
            </a:pPr>
            <a:r>
              <a:t>(Confirmed psychiatric hospital had a duty to take steps to protect the life of voluntary patient where there was a real and immediate risk to the patient’s life)</a:t>
            </a:r>
          </a:p>
          <a:p>
            <a:pPr marL="0" indent="0">
              <a:lnSpc>
                <a:spcPct val="72000"/>
              </a:lnSpc>
              <a:buSzTx/>
              <a:buNone/>
              <a:defRPr sz="3000">
                <a:solidFill>
                  <a:srgbClr val="FFFFFF"/>
                </a:solidFill>
                <a:latin typeface="Arial"/>
                <a:ea typeface="Arial"/>
                <a:cs typeface="Arial"/>
                <a:sym typeface="Arial"/>
              </a:defRPr>
            </a:pPr>
            <a:r>
              <a:t>R (on the application of Nicklinson) v Ministry of Justice; R (on 	the application of AM) v DPP [2014]</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title"/>
          </p:nvPr>
        </p:nvSpPr>
        <p:spPr>
          <a:prstGeom prst="rect">
            <a:avLst/>
          </a:prstGeom>
        </p:spPr>
        <p:txBody>
          <a:bodyPr/>
          <a:lstStyle>
            <a:lvl1pPr>
              <a:defRPr>
                <a:solidFill>
                  <a:srgbClr val="FFFFFF"/>
                </a:solidFill>
              </a:defRPr>
            </a:lvl1pPr>
          </a:lstStyle>
          <a:p>
            <a:r>
              <a:t>Principle 4</a:t>
            </a:r>
          </a:p>
        </p:txBody>
      </p:sp>
      <p:sp>
        <p:nvSpPr>
          <p:cNvPr id="149" name="Content Placeholder 2"/>
          <p:cNvSpPr txBox="1">
            <a:spLocks noGrp="1"/>
          </p:cNvSpPr>
          <p:nvPr>
            <p:ph type="body" idx="1"/>
          </p:nvPr>
        </p:nvSpPr>
        <p:spPr>
          <a:prstGeom prst="rect">
            <a:avLst/>
          </a:prstGeom>
        </p:spPr>
        <p:txBody>
          <a:bodyPr/>
          <a:lstStyle/>
          <a:p>
            <a:pPr marL="0" indent="0" defTabSz="905255">
              <a:spcBef>
                <a:spcPts val="900"/>
              </a:spcBef>
              <a:buSzTx/>
              <a:buNone/>
              <a:defRPr sz="2772">
                <a:solidFill>
                  <a:srgbClr val="FFFFFF"/>
                </a:solidFill>
              </a:defRPr>
            </a:pPr>
            <a:r>
              <a:t>Decision, with some very limited exceptions (see MCA &amp; Code) </a:t>
            </a:r>
            <a:r>
              <a:rPr b="1"/>
              <a:t>must</a:t>
            </a:r>
            <a:r>
              <a:t> be taken in the individual’s </a:t>
            </a:r>
            <a:r>
              <a:rPr b="1"/>
              <a:t>best interests</a:t>
            </a:r>
            <a:r>
              <a:t>.</a:t>
            </a:r>
          </a:p>
          <a:p>
            <a:pPr marL="0" indent="0" defTabSz="905255">
              <a:spcBef>
                <a:spcPts val="900"/>
              </a:spcBef>
              <a:buSzTx/>
              <a:buNone/>
              <a:defRPr sz="2772">
                <a:solidFill>
                  <a:srgbClr val="FFFFFF"/>
                </a:solidFill>
              </a:defRPr>
            </a:pPr>
            <a:endParaRPr/>
          </a:p>
          <a:p>
            <a:pPr marL="0" indent="0" defTabSz="905255">
              <a:spcBef>
                <a:spcPts val="900"/>
              </a:spcBef>
              <a:buSzTx/>
              <a:buNone/>
              <a:defRPr sz="2772">
                <a:solidFill>
                  <a:srgbClr val="FFFFFF"/>
                </a:solidFill>
              </a:defRPr>
            </a:pPr>
            <a:r>
              <a:t>See non-exhaustive list on Section 4 MCA, also chapter 5 of Code.</a:t>
            </a:r>
          </a:p>
          <a:p>
            <a:pPr marL="0" indent="0" defTabSz="905255">
              <a:spcBef>
                <a:spcPts val="900"/>
              </a:spcBef>
              <a:buSzTx/>
              <a:buNone/>
              <a:defRPr sz="2772">
                <a:solidFill>
                  <a:srgbClr val="FFFFFF"/>
                </a:solidFill>
              </a:defRPr>
            </a:pPr>
            <a:endParaRPr/>
          </a:p>
          <a:p>
            <a:pPr marL="0" indent="0" defTabSz="905255">
              <a:spcBef>
                <a:spcPts val="900"/>
              </a:spcBef>
              <a:buSzTx/>
              <a:buNone/>
              <a:defRPr sz="2772">
                <a:solidFill>
                  <a:srgbClr val="FFFFFF"/>
                </a:solidFill>
              </a:defRPr>
            </a:pPr>
            <a:r>
              <a:t>‘Best interests’ best seen as a process of reaching a decision, rather than a decision.</a:t>
            </a:r>
          </a:p>
          <a:p>
            <a:pPr marL="0" indent="0" defTabSz="905255">
              <a:spcBef>
                <a:spcPts val="900"/>
              </a:spcBef>
              <a:buSzTx/>
              <a:buNone/>
              <a:defRPr sz="2772">
                <a:solidFill>
                  <a:srgbClr val="FFFFFF"/>
                </a:solidFill>
              </a:defRPr>
            </a:pPr>
            <a:endParaRPr/>
          </a:p>
          <a:p>
            <a:pPr marL="0" indent="0" defTabSz="905255">
              <a:spcBef>
                <a:spcPts val="900"/>
              </a:spcBef>
              <a:buSzTx/>
              <a:buNone/>
              <a:defRPr sz="2772">
                <a:solidFill>
                  <a:srgbClr val="FFFFFF"/>
                </a:solidFill>
              </a:defRPr>
            </a:pPr>
            <a:r>
              <a:t>Must be tailored to the individual.</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prstGeom prst="rect">
            <a:avLst/>
          </a:prstGeom>
        </p:spPr>
        <p:txBody>
          <a:bodyPr/>
          <a:lstStyle>
            <a:lvl1pPr>
              <a:defRPr>
                <a:solidFill>
                  <a:srgbClr val="FFFFFF"/>
                </a:solidFill>
              </a:defRPr>
            </a:lvl1pPr>
          </a:lstStyle>
          <a:p>
            <a:r>
              <a:t>Principle 5</a:t>
            </a:r>
          </a:p>
        </p:txBody>
      </p:sp>
      <p:sp>
        <p:nvSpPr>
          <p:cNvPr id="152" name="Content Placeholder 2"/>
          <p:cNvSpPr txBox="1">
            <a:spLocks noGrp="1"/>
          </p:cNvSpPr>
          <p:nvPr>
            <p:ph type="body" idx="1"/>
          </p:nvPr>
        </p:nvSpPr>
        <p:spPr>
          <a:prstGeom prst="rect">
            <a:avLst/>
          </a:prstGeom>
        </p:spPr>
        <p:txBody>
          <a:bodyPr/>
          <a:lstStyle/>
          <a:p>
            <a:pPr marL="0" indent="0">
              <a:buSzTx/>
              <a:buNone/>
              <a:defRPr>
                <a:solidFill>
                  <a:srgbClr val="FFFFFF"/>
                </a:solidFill>
              </a:defRPr>
            </a:pPr>
            <a:r>
              <a:t>Before any act is done or decision made on behalf of an individual who lacks capacity, you must first consider whether something else could be done which would interfere less with the individual’s basic rights and freedoms.</a:t>
            </a:r>
          </a:p>
          <a:p>
            <a:pPr marL="0" indent="0">
              <a:buSzTx/>
              <a:buNone/>
              <a:defRPr>
                <a:solidFill>
                  <a:srgbClr val="FFFFFF"/>
                </a:solidFill>
              </a:defRPr>
            </a:pPr>
            <a:endParaRPr/>
          </a:p>
          <a:p>
            <a:pPr marL="0" indent="0">
              <a:buSzTx/>
              <a:buNone/>
              <a:defRPr>
                <a:solidFill>
                  <a:srgbClr val="FFFFFF"/>
                </a:solidFill>
              </a:defRPr>
            </a:pPr>
            <a:r>
              <a:t>Where there are multiple options and uncertainty as to which is in the individual’s best interests, if one option is finite and another potentially reversible later, take the reversible rather than a finite option.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title"/>
          </p:nvPr>
        </p:nvSpPr>
        <p:spPr>
          <a:xfrm>
            <a:off x="979715" y="299811"/>
            <a:ext cx="10515601" cy="1325563"/>
          </a:xfrm>
          <a:prstGeom prst="rect">
            <a:avLst/>
          </a:prstGeom>
          <a:gradFill>
            <a:gsLst>
              <a:gs pos="0">
                <a:schemeClr val="accent4">
                  <a:hueOff val="533263"/>
                  <a:satOff val="-5047"/>
                  <a:lumOff val="33550"/>
                </a:schemeClr>
              </a:gs>
              <a:gs pos="50000">
                <a:srgbClr val="8DC4EB"/>
              </a:gs>
              <a:gs pos="100000">
                <a:schemeClr val="accent4">
                  <a:hueOff val="458478"/>
                  <a:satOff val="-9930"/>
                  <a:lumOff val="25355"/>
                </a:schemeClr>
              </a:gs>
            </a:gsLst>
            <a:lin ang="5400000"/>
          </a:gradFill>
          <a:ln>
            <a:solidFill>
              <a:schemeClr val="accent4"/>
            </a:solidFill>
            <a:miter lim="800000"/>
          </a:ln>
        </p:spPr>
        <p:txBody>
          <a:bodyPr/>
          <a:lstStyle>
            <a:lvl1pPr algn="ctr">
              <a:defRPr b="1">
                <a:solidFill>
                  <a:srgbClr val="FFFFFF"/>
                </a:solidFill>
                <a:latin typeface="+mj-lt"/>
                <a:ea typeface="+mj-ea"/>
                <a:cs typeface="+mj-cs"/>
                <a:sym typeface="Aptos"/>
              </a:defRPr>
            </a:lvl1pPr>
          </a:lstStyle>
          <a:p>
            <a:r>
              <a:t>https://theadsfoundation.org</a:t>
            </a:r>
          </a:p>
        </p:txBody>
      </p:sp>
      <p:pic>
        <p:nvPicPr>
          <p:cNvPr id="98" name="Content Placeholder 4" descr="Content Placeholder 4"/>
          <p:cNvPicPr>
            <a:picLocks noChangeAspect="1"/>
          </p:cNvPicPr>
          <p:nvPr/>
        </p:nvPicPr>
        <p:blipFill>
          <a:blip r:embed="rId2"/>
          <a:stretch>
            <a:fillRect/>
          </a:stretch>
        </p:blipFill>
        <p:spPr>
          <a:xfrm>
            <a:off x="2329544" y="1786061"/>
            <a:ext cx="7815943" cy="4848328"/>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noGrp="1"/>
          </p:cNvSpPr>
          <p:nvPr>
            <p:ph type="title"/>
          </p:nvPr>
        </p:nvSpPr>
        <p:spPr>
          <a:prstGeom prst="rect">
            <a:avLst/>
          </a:prstGeom>
        </p:spPr>
        <p:txBody>
          <a:bodyPr/>
          <a:lstStyle>
            <a:lvl1pPr>
              <a:defRPr>
                <a:solidFill>
                  <a:srgbClr val="FFFFFF"/>
                </a:solidFill>
              </a:defRPr>
            </a:lvl1pPr>
          </a:lstStyle>
          <a:p>
            <a:r>
              <a:t>Young People aged 16 &amp; 17 years</a:t>
            </a:r>
          </a:p>
        </p:txBody>
      </p:sp>
      <p:sp>
        <p:nvSpPr>
          <p:cNvPr id="155" name="Content Placeholder 2"/>
          <p:cNvSpPr txBox="1">
            <a:spLocks noGrp="1"/>
          </p:cNvSpPr>
          <p:nvPr>
            <p:ph type="body" idx="1"/>
          </p:nvPr>
        </p:nvSpPr>
        <p:spPr>
          <a:prstGeom prst="rect">
            <a:avLst/>
          </a:prstGeom>
        </p:spPr>
        <p:txBody>
          <a:bodyPr/>
          <a:lstStyle/>
          <a:p>
            <a:pPr marL="0" indent="0">
              <a:buSzTx/>
              <a:buNone/>
              <a:defRPr>
                <a:solidFill>
                  <a:srgbClr val="FFFFFF"/>
                </a:solidFill>
              </a:defRPr>
            </a:pPr>
            <a:r>
              <a:t>Most of MCA applies to 16-17 year olds who lack capacity with 3 exceptions.</a:t>
            </a:r>
          </a:p>
          <a:p>
            <a:pPr marL="0" indent="0">
              <a:buSzTx/>
              <a:buNone/>
              <a:defRPr>
                <a:solidFill>
                  <a:srgbClr val="FFFFFF"/>
                </a:solidFill>
              </a:defRPr>
            </a:pPr>
            <a:r>
              <a:t>Only people over 18 years can:</a:t>
            </a:r>
          </a:p>
          <a:p>
            <a:pPr marL="514350" indent="-514350">
              <a:buFontTx/>
              <a:buAutoNum type="arabicPeriod"/>
              <a:defRPr>
                <a:solidFill>
                  <a:srgbClr val="FFFFFF"/>
                </a:solidFill>
              </a:defRPr>
            </a:pPr>
            <a:r>
              <a:t>Make a lasting Power of Attorney</a:t>
            </a:r>
          </a:p>
          <a:p>
            <a:pPr marL="514350" indent="-514350">
              <a:buFontTx/>
              <a:buAutoNum type="arabicPeriod"/>
              <a:defRPr>
                <a:solidFill>
                  <a:srgbClr val="FFFFFF"/>
                </a:solidFill>
              </a:defRPr>
            </a:pPr>
            <a:r>
              <a:t>Can make an advanced decision to refuse medical treatment</a:t>
            </a:r>
          </a:p>
          <a:p>
            <a:pPr marL="0" indent="0">
              <a:buSzTx/>
              <a:buNone/>
              <a:defRPr>
                <a:solidFill>
                  <a:srgbClr val="FFFFFF"/>
                </a:solidFill>
              </a:defRPr>
            </a:pPr>
            <a:r>
              <a:t>3.   Be made a statutory will by the Court of Protection.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prstGeom prst="rect">
            <a:avLst/>
          </a:prstGeom>
        </p:spPr>
        <p:txBody>
          <a:bodyPr/>
          <a:lstStyle>
            <a:lvl1pPr>
              <a:defRPr>
                <a:solidFill>
                  <a:srgbClr val="FFFFFF"/>
                </a:solidFill>
              </a:defRPr>
            </a:lvl1pPr>
          </a:lstStyle>
          <a:p>
            <a:r>
              <a:t>Children under 16 years</a:t>
            </a:r>
          </a:p>
        </p:txBody>
      </p:sp>
      <p:sp>
        <p:nvSpPr>
          <p:cNvPr id="158" name="Content Placeholder 2"/>
          <p:cNvSpPr txBox="1">
            <a:spLocks noGrp="1"/>
          </p:cNvSpPr>
          <p:nvPr>
            <p:ph type="body" idx="1"/>
          </p:nvPr>
        </p:nvSpPr>
        <p:spPr>
          <a:prstGeom prst="rect">
            <a:avLst/>
          </a:prstGeom>
        </p:spPr>
        <p:txBody>
          <a:bodyPr/>
          <a:lstStyle/>
          <a:p>
            <a:pPr marL="0" indent="0">
              <a:lnSpc>
                <a:spcPct val="81000"/>
              </a:lnSpc>
              <a:buSzTx/>
              <a:buNone/>
              <a:defRPr>
                <a:solidFill>
                  <a:srgbClr val="FFFFFF"/>
                </a:solidFill>
              </a:defRPr>
            </a:pPr>
            <a:r>
              <a:t>Generally, the MCA does not apply, with two exceptions:</a:t>
            </a:r>
          </a:p>
          <a:p>
            <a:pPr marL="0" indent="0">
              <a:lnSpc>
                <a:spcPct val="81000"/>
              </a:lnSpc>
              <a:buSzTx/>
              <a:buNone/>
              <a:defRPr>
                <a:solidFill>
                  <a:srgbClr val="FFFFFF"/>
                </a:solidFill>
              </a:defRPr>
            </a:pPr>
            <a:endParaRPr/>
          </a:p>
          <a:p>
            <a:pPr marL="0" indent="0">
              <a:lnSpc>
                <a:spcPct val="81000"/>
              </a:lnSpc>
              <a:buSzTx/>
              <a:buNone/>
              <a:defRPr>
                <a:solidFill>
                  <a:srgbClr val="FFFFFF"/>
                </a:solidFill>
              </a:defRPr>
            </a:pPr>
            <a:r>
              <a:t>Decisions about a child’s property or finances or the appointment of a deputy can all be made by the Court of Protection, if the child lacks capacity when the decision is made and is likely to still lack capacity to make financial decisions when they reach 18.</a:t>
            </a:r>
          </a:p>
          <a:p>
            <a:pPr marL="0" indent="0">
              <a:lnSpc>
                <a:spcPct val="81000"/>
              </a:lnSpc>
              <a:buSzTx/>
              <a:buNone/>
              <a:defRPr>
                <a:solidFill>
                  <a:srgbClr val="FFFFFF"/>
                </a:solidFill>
              </a:defRPr>
            </a:pPr>
            <a:endParaRPr/>
          </a:p>
          <a:p>
            <a:pPr marL="0" indent="0">
              <a:lnSpc>
                <a:spcPct val="81000"/>
              </a:lnSpc>
              <a:buSzTx/>
              <a:buNone/>
              <a:defRPr>
                <a:solidFill>
                  <a:srgbClr val="FFFFFF"/>
                </a:solidFill>
              </a:defRPr>
            </a:pPr>
            <a:r>
              <a:t>Offences of ill treatment or willful neglect of a person who lacks capacity within section 2(1) MCA can still apply to victims under 16 years (s.44 MCA)</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prstGeom prst="rect">
            <a:avLst/>
          </a:prstGeom>
        </p:spPr>
        <p:txBody>
          <a:bodyPr/>
          <a:lstStyle>
            <a:lvl1pPr>
              <a:defRPr>
                <a:solidFill>
                  <a:srgbClr val="FFFFFF"/>
                </a:solidFill>
              </a:defRPr>
            </a:lvl1pPr>
          </a:lstStyle>
          <a:p>
            <a:r>
              <a:t>Lasting Power of Attorney</a:t>
            </a:r>
          </a:p>
        </p:txBody>
      </p:sp>
      <p:pic>
        <p:nvPicPr>
          <p:cNvPr id="161" name="Content Placeholder 4" descr="Content Placeholder 4"/>
          <p:cNvPicPr>
            <a:picLocks noChangeAspect="1"/>
          </p:cNvPicPr>
          <p:nvPr/>
        </p:nvPicPr>
        <p:blipFill>
          <a:blip r:embed="rId2"/>
          <a:stretch>
            <a:fillRect/>
          </a:stretch>
        </p:blipFill>
        <p:spPr>
          <a:xfrm>
            <a:off x="2373077" y="1825625"/>
            <a:ext cx="7445845" cy="435133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ypes of Powers of Attorney"/>
          <p:cNvSpPr txBox="1">
            <a:spLocks noGrp="1"/>
          </p:cNvSpPr>
          <p:nvPr>
            <p:ph type="title"/>
          </p:nvPr>
        </p:nvSpPr>
        <p:spPr>
          <a:xfrm>
            <a:off x="838200" y="353644"/>
            <a:ext cx="10515600" cy="1325564"/>
          </a:xfrm>
          <a:prstGeom prst="rect">
            <a:avLst/>
          </a:prstGeom>
        </p:spPr>
        <p:txBody>
          <a:bodyPr/>
          <a:lstStyle>
            <a:lvl1pPr>
              <a:defRPr>
                <a:solidFill>
                  <a:srgbClr val="FFFFFF"/>
                </a:solidFill>
              </a:defRPr>
            </a:lvl1pPr>
          </a:lstStyle>
          <a:p>
            <a:r>
              <a:t>Types of Powers of Attorney</a:t>
            </a:r>
          </a:p>
        </p:txBody>
      </p:sp>
      <p:sp>
        <p:nvSpPr>
          <p:cNvPr id="164" name="Health and Welfare - doe medical care, treatment &amp; daily life…"/>
          <p:cNvSpPr txBox="1">
            <a:spLocks noGrp="1"/>
          </p:cNvSpPr>
          <p:nvPr>
            <p:ph type="body" idx="1"/>
          </p:nvPr>
        </p:nvSpPr>
        <p:spPr>
          <a:xfrm>
            <a:off x="1044844" y="2422596"/>
            <a:ext cx="10515601" cy="4351339"/>
          </a:xfrm>
          <a:prstGeom prst="rect">
            <a:avLst/>
          </a:prstGeom>
        </p:spPr>
        <p:txBody>
          <a:bodyPr/>
          <a:lstStyle/>
          <a:p>
            <a:pPr marL="228600" indent="-228600">
              <a:defRPr sz="3500">
                <a:solidFill>
                  <a:srgbClr val="FFFFFF"/>
                </a:solidFill>
              </a:defRPr>
            </a:pPr>
            <a:r>
              <a:rPr b="1"/>
              <a:t>Health and Welfare</a:t>
            </a:r>
            <a:r>
              <a:t> - doe medical care, treatment &amp; daily life</a:t>
            </a:r>
          </a:p>
          <a:p>
            <a:pPr marL="228600" indent="-228600">
              <a:defRPr sz="3500">
                <a:solidFill>
                  <a:srgbClr val="FFFFFF"/>
                </a:solidFill>
              </a:defRPr>
            </a:pPr>
            <a:r>
              <a:rPr b="1"/>
              <a:t>Property &amp; Financial Affairs</a:t>
            </a:r>
            <a:r>
              <a:t> - for managing money, bills &amp; property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p:cNvSpPr txBox="1">
            <a:spLocks noGrp="1"/>
          </p:cNvSpPr>
          <p:nvPr>
            <p:ph type="title"/>
          </p:nvPr>
        </p:nvSpPr>
        <p:spPr>
          <a:prstGeom prst="rect">
            <a:avLst/>
          </a:prstGeom>
        </p:spPr>
        <p:txBody>
          <a:bodyPr/>
          <a:lstStyle>
            <a:lvl1pPr defTabSz="905255">
              <a:defRPr sz="4356">
                <a:solidFill>
                  <a:srgbClr val="FFFFFF"/>
                </a:solidFill>
              </a:defRPr>
            </a:lvl1pPr>
          </a:lstStyle>
          <a:p>
            <a:r>
              <a:t>Who can make/grant a Power of Attorney?</a:t>
            </a:r>
          </a:p>
        </p:txBody>
      </p:sp>
      <p:sp>
        <p:nvSpPr>
          <p:cNvPr id="167" name="Content Placeholder 2"/>
          <p:cNvSpPr txBox="1">
            <a:spLocks noGrp="1"/>
          </p:cNvSpPr>
          <p:nvPr>
            <p:ph type="body" idx="1"/>
          </p:nvPr>
        </p:nvSpPr>
        <p:spPr>
          <a:prstGeom prst="rect">
            <a:avLst/>
          </a:prstGeom>
        </p:spPr>
        <p:txBody>
          <a:bodyPr/>
          <a:lstStyle/>
          <a:p>
            <a:pPr>
              <a:defRPr sz="4000">
                <a:solidFill>
                  <a:srgbClr val="FFFFFF"/>
                </a:solidFill>
              </a:defRPr>
            </a:pPr>
            <a:r>
              <a:t>Over 18 years old</a:t>
            </a:r>
          </a:p>
          <a:p>
            <a:pPr>
              <a:defRPr sz="4000">
                <a:solidFill>
                  <a:srgbClr val="FFFFFF"/>
                </a:solidFill>
              </a:defRPr>
            </a:pPr>
            <a:r>
              <a:t>Have mental capacity to grant the Power</a:t>
            </a:r>
          </a:p>
          <a:p>
            <a:pPr>
              <a:defRPr sz="4000">
                <a:solidFill>
                  <a:srgbClr val="FFFFFF"/>
                </a:solidFill>
              </a:defRPr>
            </a:pPr>
            <a:r>
              <a:t>Do not have to live in the UK or be a British Citizen</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prstGeom prst="rect">
            <a:avLst/>
          </a:prstGeom>
        </p:spPr>
        <p:txBody>
          <a:bodyPr/>
          <a:lstStyle>
            <a:lvl1pPr>
              <a:defRPr>
                <a:solidFill>
                  <a:srgbClr val="FFFFFF"/>
                </a:solidFill>
              </a:defRPr>
            </a:lvl1pPr>
          </a:lstStyle>
          <a:p>
            <a:r>
              <a:t>Forms to make/grant a Power of Attorney</a:t>
            </a:r>
          </a:p>
        </p:txBody>
      </p:sp>
      <p:sp>
        <p:nvSpPr>
          <p:cNvPr id="170" name="Content Placeholder 2"/>
          <p:cNvSpPr txBox="1">
            <a:spLocks noGrp="1"/>
          </p:cNvSpPr>
          <p:nvPr>
            <p:ph type="body" idx="1"/>
          </p:nvPr>
        </p:nvSpPr>
        <p:spPr>
          <a:prstGeom prst="rect">
            <a:avLst/>
          </a:prstGeom>
        </p:spPr>
        <p:txBody>
          <a:bodyPr/>
          <a:lstStyle/>
          <a:p>
            <a:pPr marL="0" indent="0">
              <a:buSzTx/>
              <a:buNone/>
            </a:pPr>
            <a:endParaRPr/>
          </a:p>
          <a:p>
            <a:pPr marL="0" indent="0">
              <a:buSzTx/>
              <a:buNone/>
              <a:defRPr sz="3200">
                <a:solidFill>
                  <a:srgbClr val="FFFFFF"/>
                </a:solidFill>
              </a:defRPr>
            </a:pPr>
            <a:r>
              <a:t>Available on Office of the Public Guardian website at:</a:t>
            </a:r>
          </a:p>
          <a:p>
            <a:pPr marL="0" indent="0">
              <a:buSzTx/>
              <a:buNone/>
              <a:defRPr sz="3200">
                <a:solidFill>
                  <a:srgbClr val="FFFFFF"/>
                </a:solidFill>
              </a:defRPr>
            </a:pPr>
            <a:endParaRPr/>
          </a:p>
          <a:p>
            <a:pPr marL="0" indent="0">
              <a:buSzTx/>
              <a:buNone/>
              <a:defRPr sz="3200">
                <a:solidFill>
                  <a:srgbClr val="FFFFFF"/>
                </a:solidFill>
              </a:defRPr>
            </a:pPr>
            <a:r>
              <a:t>https://www.gov.uk/power-of-attorney/make-lasting-power</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prstGeom prst="rect">
            <a:avLst/>
          </a:prstGeom>
        </p:spPr>
        <p:txBody>
          <a:bodyPr/>
          <a:lstStyle/>
          <a:p>
            <a:pPr defTabSz="868680">
              <a:defRPr sz="4180">
                <a:solidFill>
                  <a:srgbClr val="FFFFFF"/>
                </a:solidFill>
              </a:defRPr>
            </a:pPr>
            <a:r>
              <a:t>Duties of Attorney include: </a:t>
            </a:r>
            <a:r>
              <a:rPr i="1"/>
              <a:t>see also Chapter 7 MCA Code &amp; OPG website</a:t>
            </a:r>
          </a:p>
        </p:txBody>
      </p:sp>
      <p:sp>
        <p:nvSpPr>
          <p:cNvPr id="173" name="Content Placeholder 2"/>
          <p:cNvSpPr txBox="1">
            <a:spLocks noGrp="1"/>
          </p:cNvSpPr>
          <p:nvPr>
            <p:ph type="body" idx="1"/>
          </p:nvPr>
        </p:nvSpPr>
        <p:spPr>
          <a:prstGeom prst="rect">
            <a:avLst/>
          </a:prstGeom>
        </p:spPr>
        <p:txBody>
          <a:bodyPr/>
          <a:lstStyle/>
          <a:p>
            <a:pPr>
              <a:defRPr sz="3200">
                <a:solidFill>
                  <a:srgbClr val="FFFFFF"/>
                </a:solidFill>
              </a:defRPr>
            </a:pPr>
            <a:r>
              <a:t>Familiarise self with MCA &amp; MCA Code</a:t>
            </a:r>
          </a:p>
          <a:p>
            <a:pPr>
              <a:defRPr sz="3200">
                <a:solidFill>
                  <a:srgbClr val="FFFFFF"/>
                </a:solidFill>
              </a:defRPr>
            </a:pPr>
            <a:r>
              <a:t>Act in accordance with MCA &amp; MCA Code</a:t>
            </a:r>
          </a:p>
          <a:p>
            <a:pPr>
              <a:defRPr sz="3200">
                <a:solidFill>
                  <a:srgbClr val="FFFFFF"/>
                </a:solidFill>
              </a:defRPr>
            </a:pPr>
            <a:r>
              <a:t>Ensure Power has been registered with the Office of the Public Guardian</a:t>
            </a:r>
          </a:p>
          <a:p>
            <a:pPr>
              <a:defRPr sz="3200">
                <a:solidFill>
                  <a:srgbClr val="FFFFFF"/>
                </a:solidFill>
              </a:defRPr>
            </a:pPr>
            <a:r>
              <a:t>Before making any decision must be sure granter lacks capacity to make that decision at that particular time  &amp; circumstance</a:t>
            </a:r>
          </a:p>
          <a:p>
            <a:pPr>
              <a:defRPr sz="3200">
                <a:solidFill>
                  <a:srgbClr val="FFFFFF"/>
                </a:solidFill>
              </a:defRPr>
            </a:pPr>
            <a:r>
              <a:t>Act in granter’s best interests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prstGeom prst="rect">
            <a:avLst/>
          </a:prstGeom>
        </p:spPr>
        <p:txBody>
          <a:bodyPr/>
          <a:lstStyle>
            <a:lvl1pPr>
              <a:defRPr>
                <a:solidFill>
                  <a:srgbClr val="FFFFFF"/>
                </a:solidFill>
              </a:defRPr>
            </a:lvl1pPr>
          </a:lstStyle>
          <a:p>
            <a:r>
              <a:t>Deputies</a:t>
            </a:r>
          </a:p>
        </p:txBody>
      </p:sp>
      <p:pic>
        <p:nvPicPr>
          <p:cNvPr id="176" name="Content Placeholder 4" descr="Content Placeholder 4"/>
          <p:cNvPicPr>
            <a:picLocks noChangeAspect="1"/>
          </p:cNvPicPr>
          <p:nvPr/>
        </p:nvPicPr>
        <p:blipFill>
          <a:blip r:embed="rId2"/>
          <a:stretch>
            <a:fillRect/>
          </a:stretch>
        </p:blipFill>
        <p:spPr>
          <a:xfrm>
            <a:off x="2340429" y="1611085"/>
            <a:ext cx="7913914" cy="4565879"/>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
          <p:cNvSpPr txBox="1">
            <a:spLocks noGrp="1"/>
          </p:cNvSpPr>
          <p:nvPr>
            <p:ph type="title"/>
          </p:nvPr>
        </p:nvSpPr>
        <p:spPr>
          <a:prstGeom prst="rect">
            <a:avLst/>
          </a:prstGeom>
        </p:spPr>
        <p:txBody>
          <a:bodyPr/>
          <a:lstStyle>
            <a:lvl1pPr>
              <a:defRPr>
                <a:solidFill>
                  <a:srgbClr val="FFFFFF"/>
                </a:solidFill>
              </a:defRPr>
            </a:lvl1pPr>
          </a:lstStyle>
          <a:p>
            <a:r>
              <a:t>Court of Protection</a:t>
            </a:r>
          </a:p>
        </p:txBody>
      </p:sp>
      <p:pic>
        <p:nvPicPr>
          <p:cNvPr id="179" name="Content Placeholder 4" descr="Content Placeholder 4"/>
          <p:cNvPicPr>
            <a:picLocks noChangeAspect="1"/>
          </p:cNvPicPr>
          <p:nvPr/>
        </p:nvPicPr>
        <p:blipFill>
          <a:blip r:embed="rId2"/>
          <a:stretch>
            <a:fillRect/>
          </a:stretch>
        </p:blipFill>
        <p:spPr>
          <a:xfrm>
            <a:off x="2465463" y="1825625"/>
            <a:ext cx="8452909" cy="466725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noGrp="1"/>
          </p:cNvSpPr>
          <p:nvPr>
            <p:ph type="title"/>
          </p:nvPr>
        </p:nvSpPr>
        <p:spPr>
          <a:prstGeom prst="rect">
            <a:avLst/>
          </a:prstGeom>
        </p:spPr>
        <p:txBody>
          <a:bodyPr/>
          <a:lstStyle>
            <a:lvl1pPr>
              <a:defRPr>
                <a:solidFill>
                  <a:srgbClr val="FFFFFF"/>
                </a:solidFill>
              </a:defRPr>
            </a:lvl1pPr>
          </a:lstStyle>
          <a:p>
            <a:r>
              <a:t>Types of Deputy</a:t>
            </a:r>
          </a:p>
        </p:txBody>
      </p:sp>
      <p:sp>
        <p:nvSpPr>
          <p:cNvPr id="182" name="Text Placeholder 2"/>
          <p:cNvSpPr txBox="1">
            <a:spLocks noGrp="1"/>
          </p:cNvSpPr>
          <p:nvPr>
            <p:ph type="body" sz="quarter" idx="1"/>
          </p:nvPr>
        </p:nvSpPr>
        <p:spPr>
          <a:xfrm>
            <a:off x="839787" y="1681163"/>
            <a:ext cx="5157788" cy="823913"/>
          </a:xfrm>
          <a:prstGeom prst="rect">
            <a:avLst/>
          </a:prstGeom>
        </p:spPr>
        <p:txBody>
          <a:bodyPr/>
          <a:lstStyle>
            <a:lvl1pPr>
              <a:defRPr>
                <a:solidFill>
                  <a:srgbClr val="FFFFFF"/>
                </a:solidFill>
              </a:defRPr>
            </a:lvl1pPr>
          </a:lstStyle>
          <a:p>
            <a:r>
              <a:t>Finance &amp; Property</a:t>
            </a:r>
          </a:p>
        </p:txBody>
      </p:sp>
      <p:sp>
        <p:nvSpPr>
          <p:cNvPr id="183" name="Content Placeholder 3"/>
          <p:cNvSpPr txBox="1"/>
          <p:nvPr/>
        </p:nvSpPr>
        <p:spPr>
          <a:xfrm>
            <a:off x="885507" y="2505075"/>
            <a:ext cx="5066348" cy="3684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indent="-228600">
              <a:lnSpc>
                <a:spcPct val="90000"/>
              </a:lnSpc>
              <a:spcBef>
                <a:spcPts val="1000"/>
              </a:spcBef>
              <a:buSzPct val="100000"/>
              <a:buFont typeface="Arial"/>
              <a:buChar char="•"/>
              <a:defRPr sz="2800">
                <a:solidFill>
                  <a:srgbClr val="FFFFFF"/>
                </a:solidFill>
              </a:defRPr>
            </a:pPr>
            <a:r>
              <a:t>Management of property</a:t>
            </a:r>
          </a:p>
          <a:p>
            <a:pPr marL="228600" indent="-228600">
              <a:lnSpc>
                <a:spcPct val="90000"/>
              </a:lnSpc>
              <a:spcBef>
                <a:spcPts val="1000"/>
              </a:spcBef>
              <a:buSzPct val="100000"/>
              <a:buFont typeface="Arial"/>
              <a:buChar char="•"/>
              <a:defRPr sz="2800">
                <a:solidFill>
                  <a:srgbClr val="FFFFFF"/>
                </a:solidFill>
              </a:defRPr>
            </a:pPr>
            <a:r>
              <a:t>Management of finances</a:t>
            </a:r>
          </a:p>
        </p:txBody>
      </p:sp>
      <p:sp>
        <p:nvSpPr>
          <p:cNvPr id="184" name="Text Placeholder 4"/>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buSzTx/>
              <a:buFontTx/>
              <a:buNone/>
              <a:defRPr sz="2400" b="1">
                <a:solidFill>
                  <a:srgbClr val="FFFFFF"/>
                </a:solidFill>
              </a:defRPr>
            </a:lvl1pPr>
          </a:lstStyle>
          <a:p>
            <a:r>
              <a:t>Personal Welfare</a:t>
            </a:r>
          </a:p>
        </p:txBody>
      </p:sp>
      <p:sp>
        <p:nvSpPr>
          <p:cNvPr id="185" name="Content Placeholder 5"/>
          <p:cNvSpPr txBox="1"/>
          <p:nvPr/>
        </p:nvSpPr>
        <p:spPr>
          <a:xfrm>
            <a:off x="6217920" y="2505075"/>
            <a:ext cx="5091748" cy="3684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indent="-228600">
              <a:lnSpc>
                <a:spcPct val="90000"/>
              </a:lnSpc>
              <a:spcBef>
                <a:spcPts val="1000"/>
              </a:spcBef>
              <a:buSzPct val="100000"/>
              <a:buFont typeface="Arial"/>
              <a:buChar char="•"/>
              <a:defRPr sz="2800">
                <a:solidFill>
                  <a:srgbClr val="FFFFFF"/>
                </a:solidFill>
              </a:defRPr>
            </a:pPr>
            <a:r>
              <a:t>Personal care</a:t>
            </a:r>
          </a:p>
          <a:p>
            <a:pPr marL="228600" indent="-228600">
              <a:lnSpc>
                <a:spcPct val="90000"/>
              </a:lnSpc>
              <a:spcBef>
                <a:spcPts val="1000"/>
              </a:spcBef>
              <a:buSzPct val="100000"/>
              <a:buFont typeface="Arial"/>
              <a:buChar char="•"/>
              <a:defRPr sz="2800">
                <a:solidFill>
                  <a:srgbClr val="FFFFFF"/>
                </a:solidFill>
              </a:defRPr>
            </a:pPr>
            <a:r>
              <a:t>Medical/nursing care</a:t>
            </a:r>
          </a:p>
          <a:p>
            <a:pPr marL="228600" indent="-228600">
              <a:lnSpc>
                <a:spcPct val="90000"/>
              </a:lnSpc>
              <a:spcBef>
                <a:spcPts val="1000"/>
              </a:spcBef>
              <a:buSzPct val="100000"/>
              <a:buFont typeface="Arial"/>
              <a:buChar char="•"/>
              <a:defRPr sz="2800">
                <a:solidFill>
                  <a:srgbClr val="FFFFFF"/>
                </a:solidFill>
              </a:defRPr>
            </a:pPr>
            <a:endParaRPr/>
          </a:p>
          <a:p>
            <a:pPr>
              <a:lnSpc>
                <a:spcPct val="90000"/>
              </a:lnSpc>
              <a:spcBef>
                <a:spcPts val="1000"/>
              </a:spcBef>
              <a:defRPr sz="2800">
                <a:solidFill>
                  <a:srgbClr val="FFFFFF"/>
                </a:solidFill>
              </a:defRPr>
            </a:pPr>
            <a:r>
              <a:t>The Court of Protection provides guidance on the circumstances a personal welfare application should be made.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title"/>
          </p:nvPr>
        </p:nvSpPr>
        <p:spPr>
          <a:prstGeom prst="rect">
            <a:avLst/>
          </a:prstGeom>
        </p:spPr>
        <p:txBody>
          <a:bodyPr/>
          <a:lstStyle>
            <a:lvl1pPr>
              <a:defRPr>
                <a:solidFill>
                  <a:srgbClr val="FFFFFF"/>
                </a:solidFill>
              </a:defRPr>
            </a:lvl1pPr>
          </a:lstStyle>
          <a:p>
            <a:r>
              <a:t>Adam Bojelian 2000-2015</a:t>
            </a:r>
          </a:p>
        </p:txBody>
      </p:sp>
      <p:pic>
        <p:nvPicPr>
          <p:cNvPr id="101" name="Content Placeholder 4" descr="Content Placeholder 4"/>
          <p:cNvPicPr>
            <a:picLocks noChangeAspect="1"/>
          </p:cNvPicPr>
          <p:nvPr/>
        </p:nvPicPr>
        <p:blipFill>
          <a:blip r:embed="rId2"/>
          <a:stretch>
            <a:fillRect/>
          </a:stretch>
        </p:blipFill>
        <p:spPr>
          <a:xfrm>
            <a:off x="3679371" y="1690688"/>
            <a:ext cx="3744687" cy="4633913"/>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prstGeom prst="rect">
            <a:avLst/>
          </a:prstGeom>
        </p:spPr>
        <p:txBody>
          <a:bodyPr/>
          <a:lstStyle>
            <a:lvl1pPr>
              <a:defRPr>
                <a:solidFill>
                  <a:srgbClr val="FFFFFF"/>
                </a:solidFill>
              </a:defRPr>
            </a:lvl1pPr>
          </a:lstStyle>
          <a:p>
            <a:r>
              <a:t>Who should be appointed?</a:t>
            </a:r>
          </a:p>
        </p:txBody>
      </p:sp>
      <p:sp>
        <p:nvSpPr>
          <p:cNvPr id="188" name="Content Placeholder 2"/>
          <p:cNvSpPr txBox="1">
            <a:spLocks noGrp="1"/>
          </p:cNvSpPr>
          <p:nvPr>
            <p:ph type="body" idx="1"/>
          </p:nvPr>
        </p:nvSpPr>
        <p:spPr>
          <a:xfrm>
            <a:off x="838200" y="2055229"/>
            <a:ext cx="10515600" cy="4351339"/>
          </a:xfrm>
          <a:prstGeom prst="rect">
            <a:avLst/>
          </a:prstGeom>
        </p:spPr>
        <p:txBody>
          <a:bodyPr/>
          <a:lstStyle/>
          <a:p>
            <a:pPr>
              <a:defRPr>
                <a:solidFill>
                  <a:srgbClr val="FFFFFF"/>
                </a:solidFill>
              </a:defRPr>
            </a:pPr>
            <a:r>
              <a:t>Over 18 years</a:t>
            </a:r>
          </a:p>
          <a:p>
            <a:pPr>
              <a:defRPr>
                <a:solidFill>
                  <a:srgbClr val="FFFFFF"/>
                </a:solidFill>
              </a:defRPr>
            </a:pPr>
            <a:r>
              <a:t>Must agree to take on the role</a:t>
            </a:r>
          </a:p>
          <a:p>
            <a:pPr>
              <a:defRPr>
                <a:solidFill>
                  <a:srgbClr val="FFFFFF"/>
                </a:solidFill>
              </a:defRPr>
            </a:pPr>
            <a:r>
              <a:t>Know the individual concerned well</a:t>
            </a:r>
          </a:p>
          <a:p>
            <a:pPr>
              <a:defRPr>
                <a:solidFill>
                  <a:srgbClr val="FFFFFF"/>
                </a:solidFill>
              </a:defRPr>
            </a:pPr>
            <a:r>
              <a:t>Have the skills  &amp; time required</a:t>
            </a:r>
          </a:p>
          <a:p>
            <a:pPr>
              <a:defRPr>
                <a:solidFill>
                  <a:srgbClr val="FFFFFF"/>
                </a:solidFill>
              </a:defRPr>
            </a:pPr>
            <a:r>
              <a:t>Be of good standing</a:t>
            </a:r>
          </a:p>
          <a:p>
            <a:pPr>
              <a:defRPr>
                <a:solidFill>
                  <a:srgbClr val="FFFFFF"/>
                </a:solidFill>
              </a:defRPr>
            </a:pPr>
            <a:r>
              <a:t>If joint appointment, deputies who can work together and reach agreement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prstGeom prst="rect">
            <a:avLst/>
          </a:prstGeom>
        </p:spPr>
        <p:txBody>
          <a:bodyPr/>
          <a:lstStyle>
            <a:lvl1pPr>
              <a:defRPr>
                <a:solidFill>
                  <a:srgbClr val="FFFFFF"/>
                </a:solidFill>
              </a:defRPr>
            </a:lvl1pPr>
          </a:lstStyle>
          <a:p>
            <a:r>
              <a:t>COP Forms – all available at gov.uk</a:t>
            </a:r>
          </a:p>
        </p:txBody>
      </p:sp>
      <p:sp>
        <p:nvSpPr>
          <p:cNvPr id="191" name="Content Placeholder 2"/>
          <p:cNvSpPr txBox="1">
            <a:spLocks noGrp="1"/>
          </p:cNvSpPr>
          <p:nvPr>
            <p:ph type="body" idx="1"/>
          </p:nvPr>
        </p:nvSpPr>
        <p:spPr>
          <a:prstGeom prst="rect">
            <a:avLst/>
          </a:prstGeom>
        </p:spPr>
        <p:txBody>
          <a:bodyPr/>
          <a:lstStyle/>
          <a:p>
            <a:pPr marL="0" indent="0">
              <a:buSzTx/>
              <a:buNone/>
              <a:defRPr>
                <a:solidFill>
                  <a:srgbClr val="FFFFFF"/>
                </a:solidFill>
              </a:defRPr>
            </a:pPr>
            <a:r>
              <a:t>COP1 – apply to make decisions on someone’s behalf as deputy</a:t>
            </a:r>
          </a:p>
          <a:p>
            <a:pPr marL="0" indent="0">
              <a:buSzTx/>
              <a:buNone/>
              <a:defRPr>
                <a:solidFill>
                  <a:srgbClr val="FFFFFF"/>
                </a:solidFill>
              </a:defRPr>
            </a:pPr>
            <a:r>
              <a:t>COP1A – apply to make decisions on someone’s behalf – property &amp; finance</a:t>
            </a:r>
          </a:p>
          <a:p>
            <a:pPr marL="0" indent="0">
              <a:buSzTx/>
              <a:buNone/>
              <a:defRPr>
                <a:solidFill>
                  <a:srgbClr val="FFFFFF"/>
                </a:solidFill>
              </a:defRPr>
            </a:pPr>
            <a:r>
              <a:t>COP3 – make a report on someone’s capacity to make decisions</a:t>
            </a:r>
          </a:p>
          <a:p>
            <a:pPr marL="0" indent="0">
              <a:buSzTx/>
              <a:buNone/>
              <a:defRPr>
                <a:solidFill>
                  <a:srgbClr val="FFFFFF"/>
                </a:solidFill>
              </a:defRPr>
            </a:pPr>
            <a:r>
              <a:t>		suitable assessors include medical and social care 			practitioners</a:t>
            </a:r>
          </a:p>
          <a:p>
            <a:pPr marL="0" indent="0">
              <a:buSzTx/>
              <a:buNone/>
              <a:defRPr>
                <a:solidFill>
                  <a:srgbClr val="FFFFFF"/>
                </a:solidFill>
              </a:defRPr>
            </a:pPr>
            <a:r>
              <a:t>COP4 - apply to become someone’s deputy</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le 1"/>
          <p:cNvSpPr txBox="1">
            <a:spLocks noGrp="1"/>
          </p:cNvSpPr>
          <p:nvPr>
            <p:ph type="title"/>
          </p:nvPr>
        </p:nvSpPr>
        <p:spPr>
          <a:prstGeom prst="rect">
            <a:avLst/>
          </a:prstGeom>
        </p:spPr>
        <p:txBody>
          <a:bodyPr/>
          <a:lstStyle>
            <a:lvl1pPr>
              <a:defRPr>
                <a:solidFill>
                  <a:srgbClr val="FFFFFF"/>
                </a:solidFill>
              </a:defRPr>
            </a:lvl1pPr>
          </a:lstStyle>
          <a:p>
            <a:r>
              <a:t>COP 4 Deputy’s Undertakings</a:t>
            </a:r>
          </a:p>
        </p:txBody>
      </p:sp>
      <p:pic>
        <p:nvPicPr>
          <p:cNvPr id="194" name="Content Placeholder 5" descr="Content Placeholder 5"/>
          <p:cNvPicPr>
            <a:picLocks noChangeAspect="1"/>
          </p:cNvPicPr>
          <p:nvPr/>
        </p:nvPicPr>
        <p:blipFill>
          <a:blip r:embed="rId2"/>
          <a:stretch>
            <a:fillRect/>
          </a:stretch>
        </p:blipFill>
        <p:spPr>
          <a:xfrm>
            <a:off x="2332463" y="1825625"/>
            <a:ext cx="2794709" cy="4553404"/>
          </a:xfrm>
          <a:prstGeom prst="rect">
            <a:avLst/>
          </a:prstGeom>
          <a:ln w="12700">
            <a:miter lim="400000"/>
          </a:ln>
        </p:spPr>
      </p:pic>
      <p:pic>
        <p:nvPicPr>
          <p:cNvPr id="195" name="Content Placeholder 7" descr="Content Placeholder 7"/>
          <p:cNvPicPr>
            <a:picLocks noChangeAspect="1"/>
          </p:cNvPicPr>
          <p:nvPr/>
        </p:nvPicPr>
        <p:blipFill>
          <a:blip r:embed="rId3"/>
          <a:stretch>
            <a:fillRect/>
          </a:stretch>
        </p:blipFill>
        <p:spPr>
          <a:xfrm>
            <a:off x="7217229" y="1825625"/>
            <a:ext cx="2683646" cy="4553404"/>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txBox="1">
            <a:spLocks noGrp="1"/>
          </p:cNvSpPr>
          <p:nvPr>
            <p:ph type="title"/>
          </p:nvPr>
        </p:nvSpPr>
        <p:spPr>
          <a:prstGeom prst="rect">
            <a:avLst/>
          </a:prstGeom>
        </p:spPr>
        <p:txBody>
          <a:bodyPr/>
          <a:lstStyle>
            <a:lvl1pPr defTabSz="868680">
              <a:defRPr sz="4180">
                <a:solidFill>
                  <a:srgbClr val="FFFFFF"/>
                </a:solidFill>
              </a:defRPr>
            </a:lvl1pPr>
          </a:lstStyle>
          <a:p>
            <a:r>
              <a:t>Additional Undertakings for Finance &amp; Property Deputies</a:t>
            </a:r>
          </a:p>
        </p:txBody>
      </p:sp>
      <p:pic>
        <p:nvPicPr>
          <p:cNvPr id="198" name="Content Placeholder 4" descr="Content Placeholder 4"/>
          <p:cNvPicPr>
            <a:picLocks noChangeAspect="1"/>
          </p:cNvPicPr>
          <p:nvPr/>
        </p:nvPicPr>
        <p:blipFill>
          <a:blip r:embed="rId2"/>
          <a:stretch>
            <a:fillRect/>
          </a:stretch>
        </p:blipFill>
        <p:spPr>
          <a:xfrm>
            <a:off x="4784071" y="1825625"/>
            <a:ext cx="3597929" cy="4351338"/>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prstGeom prst="rect">
            <a:avLst/>
          </a:prstGeom>
        </p:spPr>
        <p:txBody>
          <a:bodyPr/>
          <a:lstStyle>
            <a:lvl1pPr defTabSz="868680">
              <a:defRPr sz="4180">
                <a:solidFill>
                  <a:srgbClr val="FFFFFF"/>
                </a:solidFill>
              </a:defRPr>
            </a:lvl1pPr>
          </a:lstStyle>
          <a:p>
            <a:r>
              <a:t>Office for the Public Guardian -Deputy Standards</a:t>
            </a:r>
          </a:p>
        </p:txBody>
      </p:sp>
      <p:pic>
        <p:nvPicPr>
          <p:cNvPr id="201" name="Content Placeholder 5" descr="Content Placeholder 5"/>
          <p:cNvPicPr>
            <a:picLocks noChangeAspect="1"/>
          </p:cNvPicPr>
          <p:nvPr/>
        </p:nvPicPr>
        <p:blipFill>
          <a:blip r:embed="rId2"/>
          <a:stretch>
            <a:fillRect/>
          </a:stretch>
        </p:blipFill>
        <p:spPr>
          <a:xfrm>
            <a:off x="1888625" y="1825625"/>
            <a:ext cx="3080749" cy="4351338"/>
          </a:xfrm>
          <a:prstGeom prst="rect">
            <a:avLst/>
          </a:prstGeom>
          <a:ln w="12700">
            <a:miter lim="400000"/>
          </a:ln>
        </p:spPr>
      </p:pic>
      <p:pic>
        <p:nvPicPr>
          <p:cNvPr id="202" name="Content Placeholder 7" descr="Content Placeholder 7"/>
          <p:cNvPicPr>
            <a:picLocks noChangeAspect="1"/>
          </p:cNvPicPr>
          <p:nvPr/>
        </p:nvPicPr>
        <p:blipFill>
          <a:blip r:embed="rId3"/>
          <a:stretch>
            <a:fillRect/>
          </a:stretch>
        </p:blipFill>
        <p:spPr>
          <a:xfrm>
            <a:off x="6172200" y="2379453"/>
            <a:ext cx="5181600" cy="3243682"/>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https://theadsfoundation.org"/>
          <p:cNvSpPr txBox="1">
            <a:spLocks noGrp="1"/>
          </p:cNvSpPr>
          <p:nvPr>
            <p:ph type="title"/>
          </p:nvPr>
        </p:nvSpPr>
        <p:spPr>
          <a:prstGeom prst="rect">
            <a:avLst/>
          </a:prstGeom>
        </p:spPr>
        <p:txBody>
          <a:bodyPr/>
          <a:lstStyle>
            <a:lvl1pPr>
              <a:defRPr u="sng">
                <a:solidFill>
                  <a:srgbClr val="FFFFFF"/>
                </a:solidFill>
                <a:uFill>
                  <a:solidFill>
                    <a:srgbClr val="467886"/>
                  </a:solidFill>
                </a:uFill>
                <a:hlinkClick r:id="rId2"/>
              </a:defRPr>
            </a:lvl1pPr>
          </a:lstStyle>
          <a:p>
            <a:pPr>
              <a:defRPr u="none">
                <a:uFillTx/>
              </a:defRPr>
            </a:pPr>
            <a:r>
              <a:rPr u="sng">
                <a:uFill>
                  <a:solidFill>
                    <a:srgbClr val="467886"/>
                  </a:solidFill>
                </a:uFill>
                <a:hlinkClick r:id="rId2"/>
              </a:rPr>
              <a:t>https://theadsfoundation.org</a:t>
            </a:r>
          </a:p>
        </p:txBody>
      </p:sp>
      <p:sp>
        <p:nvSpPr>
          <p:cNvPr id="205" name="Go to AdsFoundation Law and Ethics Resources tab…"/>
          <p:cNvSpPr txBox="1">
            <a:spLocks noGrp="1"/>
          </p:cNvSpPr>
          <p:nvPr>
            <p:ph type="body" idx="1"/>
          </p:nvPr>
        </p:nvSpPr>
        <p:spPr>
          <a:prstGeom prst="rect">
            <a:avLst/>
          </a:prstGeom>
        </p:spPr>
        <p:txBody>
          <a:bodyPr/>
          <a:lstStyle/>
          <a:p>
            <a:pPr>
              <a:defRPr>
                <a:solidFill>
                  <a:srgbClr val="FFFFFF"/>
                </a:solidFill>
              </a:defRPr>
            </a:pPr>
            <a:r>
              <a:rPr dirty="0"/>
              <a:t>Go to AdsFoundation Law and Ethics Resources tab</a:t>
            </a:r>
          </a:p>
          <a:p>
            <a:pPr>
              <a:defRPr>
                <a:solidFill>
                  <a:srgbClr val="FFFFFF"/>
                </a:solidFill>
              </a:defRPr>
            </a:pPr>
            <a:r>
              <a:rPr dirty="0"/>
              <a:t>Then to Papers, Talks, Workshops &amp; Webinars</a:t>
            </a:r>
          </a:p>
          <a:p>
            <a:pPr>
              <a:defRPr>
                <a:solidFill>
                  <a:srgbClr val="FFFFFF"/>
                </a:solidFill>
              </a:defRPr>
            </a:pPr>
            <a:r>
              <a:rPr dirty="0"/>
              <a:t>Then to Roald Dahl Nurse 2025</a:t>
            </a:r>
          </a:p>
          <a:p>
            <a:pPr>
              <a:defRPr>
                <a:solidFill>
                  <a:srgbClr val="FFFFFF"/>
                </a:solidFill>
              </a:defRPr>
            </a:pPr>
            <a:r>
              <a:rPr dirty="0"/>
              <a:t>Feel free to share for </a:t>
            </a:r>
            <a:r>
              <a:rPr lang="en-GB" dirty="0"/>
              <a:t>not-for-profit </a:t>
            </a:r>
            <a:r>
              <a:rPr dirty="0"/>
              <a:t>educational and training purposes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ase Study - Ollie"/>
          <p:cNvSpPr txBox="1">
            <a:spLocks noGrp="1"/>
          </p:cNvSpPr>
          <p:nvPr>
            <p:ph type="title"/>
          </p:nvPr>
        </p:nvSpPr>
        <p:spPr>
          <a:prstGeom prst="rect">
            <a:avLst/>
          </a:prstGeom>
        </p:spPr>
        <p:txBody>
          <a:bodyPr/>
          <a:lstStyle>
            <a:lvl1pPr>
              <a:defRPr>
                <a:solidFill>
                  <a:srgbClr val="FFFFFF"/>
                </a:solidFill>
              </a:defRPr>
            </a:lvl1pPr>
          </a:lstStyle>
          <a:p>
            <a:r>
              <a:t>Case Study - Ollie</a:t>
            </a:r>
          </a:p>
        </p:txBody>
      </p:sp>
      <p:sp>
        <p:nvSpPr>
          <p:cNvPr id="208" name="Ollie is 18 years old and lives with cerebral palsy and epilepsy. He uses a communication device and attends mainstream school. He lives at home with his parents &amp; needs support for daily activities.…"/>
          <p:cNvSpPr txBox="1">
            <a:spLocks noGrp="1"/>
          </p:cNvSpPr>
          <p:nvPr>
            <p:ph type="body" idx="1"/>
          </p:nvPr>
        </p:nvSpPr>
        <p:spPr>
          <a:xfrm>
            <a:off x="838200" y="1837105"/>
            <a:ext cx="10515600" cy="4351339"/>
          </a:xfrm>
          <a:prstGeom prst="rect">
            <a:avLst/>
          </a:prstGeom>
        </p:spPr>
        <p:txBody>
          <a:bodyPr/>
          <a:lstStyle/>
          <a:p>
            <a:pPr marL="217170" indent="-217170" defTabSz="868680">
              <a:spcBef>
                <a:spcPts val="900"/>
              </a:spcBef>
              <a:defRPr sz="2660">
                <a:solidFill>
                  <a:srgbClr val="FFFFFF"/>
                </a:solidFill>
              </a:defRPr>
            </a:pPr>
            <a:r>
              <a:t>Ollie is 18 years old and lives with cerebral palsy and epilepsy. He uses a communication device and attends mainstream school. He lives at home with his parents &amp; needs support for daily activities.</a:t>
            </a:r>
          </a:p>
          <a:p>
            <a:pPr marL="217170" indent="-217170" defTabSz="868680">
              <a:spcBef>
                <a:spcPts val="900"/>
              </a:spcBef>
              <a:defRPr sz="2660">
                <a:solidFill>
                  <a:srgbClr val="FFFFFF"/>
                </a:solidFill>
              </a:defRPr>
            </a:pPr>
            <a:r>
              <a:t>Ollie says he wants to grant his sister Chloe (25) a Lasting Power of Attorney for health &amp; welfare. He trusts her to speak for him if he is ever unable to speak for himself.</a:t>
            </a:r>
          </a:p>
          <a:p>
            <a:pPr marL="217170" indent="-217170" defTabSz="868680">
              <a:spcBef>
                <a:spcPts val="900"/>
              </a:spcBef>
              <a:defRPr sz="2660">
                <a:solidFill>
                  <a:srgbClr val="FFFFFF"/>
                </a:solidFill>
              </a:defRPr>
            </a:pPr>
            <a:r>
              <a:t>Ollie’s GP has contacted you as you know Ollie well. The GP doubts Ollie has capacity to grant the power due to his cerebral palsy.</a:t>
            </a:r>
          </a:p>
          <a:p>
            <a:pPr marL="217170" indent="-217170" defTabSz="868680">
              <a:spcBef>
                <a:spcPts val="900"/>
              </a:spcBef>
              <a:defRPr sz="2660">
                <a:solidFill>
                  <a:srgbClr val="FFFFFF"/>
                </a:solidFill>
              </a:defRPr>
            </a:pPr>
            <a:r>
              <a:t>Ollie’s parents David (57) and Sue (58) would prefer that the power be granted to them not Chloe.</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hank you"/>
          <p:cNvSpPr txBox="1">
            <a:spLocks noGrp="1"/>
          </p:cNvSpPr>
          <p:nvPr>
            <p:ph type="ctrTitle"/>
          </p:nvPr>
        </p:nvSpPr>
        <p:spPr>
          <a:prstGeom prst="rect">
            <a:avLst/>
          </a:prstGeom>
        </p:spPr>
        <p:txBody>
          <a:bodyPr/>
          <a:lstStyle>
            <a:lvl1pPr>
              <a:defRPr sz="9100">
                <a:solidFill>
                  <a:srgbClr val="FFFFFF"/>
                </a:solidFill>
              </a:defRPr>
            </a:lvl1pPr>
          </a:lstStyle>
          <a:p>
            <a:r>
              <a:rPr dirty="0"/>
              <a:t>Thank you</a:t>
            </a:r>
          </a:p>
        </p:txBody>
      </p:sp>
      <p:sp>
        <p:nvSpPr>
          <p:cNvPr id="211" name="Dr Zoe Picton-Howell…"/>
          <p:cNvSpPr txBox="1">
            <a:spLocks noGrp="1"/>
          </p:cNvSpPr>
          <p:nvPr>
            <p:ph type="subTitle" sz="quarter" idx="1"/>
          </p:nvPr>
        </p:nvSpPr>
        <p:spPr>
          <a:prstGeom prst="rect">
            <a:avLst/>
          </a:prstGeom>
        </p:spPr>
        <p:txBody>
          <a:bodyPr/>
          <a:lstStyle/>
          <a:p>
            <a:pPr>
              <a:defRPr sz="4300">
                <a:solidFill>
                  <a:srgbClr val="FFFFFF"/>
                </a:solidFill>
              </a:defRPr>
            </a:pPr>
            <a:r>
              <a:t>Dr Zoe Picton-Howell</a:t>
            </a:r>
          </a:p>
          <a:p>
            <a:pPr>
              <a:defRPr sz="4300">
                <a:solidFill>
                  <a:srgbClr val="FFFFFF"/>
                </a:solidFill>
              </a:defRPr>
            </a:pPr>
            <a:r>
              <a:t>https://theadsfoundation.org</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le 1"/>
          <p:cNvSpPr txBox="1">
            <a:spLocks noGrp="1"/>
          </p:cNvSpPr>
          <p:nvPr>
            <p:ph type="title"/>
          </p:nvPr>
        </p:nvSpPr>
        <p:spPr>
          <a:xfrm>
            <a:off x="838200" y="365125"/>
            <a:ext cx="10515600" cy="1012738"/>
          </a:xfrm>
          <a:prstGeom prst="rect">
            <a:avLst/>
          </a:prstGeom>
        </p:spPr>
        <p:txBody>
          <a:bodyPr>
            <a:normAutofit/>
          </a:bodyPr>
          <a:lstStyle/>
          <a:p>
            <a:pPr>
              <a:defRPr>
                <a:solidFill>
                  <a:srgbClr val="FFFFFF"/>
                </a:solidFill>
              </a:defRPr>
            </a:pPr>
            <a:endParaRPr dirty="0"/>
          </a:p>
        </p:txBody>
      </p:sp>
      <p:sp>
        <p:nvSpPr>
          <p:cNvPr id="214" name="Content Placeholder 2"/>
          <p:cNvSpPr txBox="1">
            <a:spLocks noGrp="1"/>
          </p:cNvSpPr>
          <p:nvPr>
            <p:ph type="body" idx="1"/>
          </p:nvPr>
        </p:nvSpPr>
        <p:spPr>
          <a:prstGeom prst="rect">
            <a:avLst/>
          </a:prstGeom>
        </p:spPr>
        <p:txBody>
          <a:bodyPr/>
          <a:lstStyle/>
          <a:p>
            <a:pPr marL="0" indent="0">
              <a:lnSpc>
                <a:spcPct val="72000"/>
              </a:lnSpc>
              <a:buSzTx/>
              <a:buNone/>
              <a:defRPr sz="2500">
                <a:solidFill>
                  <a:srgbClr val="FFFFFF"/>
                </a:solidFill>
              </a:defRPr>
            </a:pPr>
            <a:r>
              <a:rPr dirty="0"/>
              <a:t>The information on these slides are for education and training purposes only.  Independent legal advice from a suitably experienced lawyer should be sought when needed.</a:t>
            </a:r>
          </a:p>
          <a:p>
            <a:pPr marL="0" indent="0">
              <a:lnSpc>
                <a:spcPct val="72000"/>
              </a:lnSpc>
              <a:buSzTx/>
              <a:buNone/>
              <a:defRPr sz="2500">
                <a:solidFill>
                  <a:srgbClr val="FFFFFF"/>
                </a:solidFill>
              </a:defRPr>
            </a:pPr>
            <a:endParaRPr dirty="0"/>
          </a:p>
          <a:p>
            <a:pPr marL="0" indent="0">
              <a:lnSpc>
                <a:spcPct val="72000"/>
              </a:lnSpc>
              <a:buSzTx/>
              <a:buNone/>
              <a:defRPr sz="2500">
                <a:solidFill>
                  <a:srgbClr val="FFFFFF"/>
                </a:solidFill>
              </a:defRPr>
            </a:pPr>
            <a:r>
              <a:rPr dirty="0"/>
              <a:t>The Adam Bojelian Foundation CIC retain copyright and all intellectual rights in these slides. Written permission should be sought from AdsFoundation </a:t>
            </a:r>
            <a:r>
              <a:rPr u="sng" dirty="0">
                <a:uFill>
                  <a:solidFill>
                    <a:srgbClr val="467886"/>
                  </a:solidFill>
                </a:uFill>
                <a:hlinkClick r:id="rId2"/>
              </a:rPr>
              <a:t>contact@theadsfoundation.org</a:t>
            </a:r>
            <a:r>
              <a:rPr dirty="0"/>
              <a:t> before the slides are shared or used.</a:t>
            </a:r>
          </a:p>
          <a:p>
            <a:pPr marL="0" indent="0">
              <a:lnSpc>
                <a:spcPct val="72000"/>
              </a:lnSpc>
              <a:buSzTx/>
              <a:buNone/>
              <a:defRPr sz="2500">
                <a:solidFill>
                  <a:srgbClr val="FFFFFF"/>
                </a:solidFill>
              </a:defRPr>
            </a:pPr>
            <a:endParaRPr dirty="0"/>
          </a:p>
          <a:p>
            <a:pPr marL="0" indent="0">
              <a:lnSpc>
                <a:spcPct val="72000"/>
              </a:lnSpc>
              <a:buSzTx/>
              <a:buNone/>
              <a:defRPr sz="2500">
                <a:solidFill>
                  <a:srgbClr val="FFFFFF"/>
                </a:solidFill>
              </a:defRPr>
            </a:pPr>
            <a:r>
              <a:rPr dirty="0"/>
              <a:t>There are links to all the resources cited in these slides from the external resources pages of the AdsFoundation website https://theadsfoundation.org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p:cNvSpPr txBox="1">
            <a:spLocks noGrp="1"/>
          </p:cNvSpPr>
          <p:nvPr>
            <p:ph type="title"/>
          </p:nvPr>
        </p:nvSpPr>
        <p:spPr>
          <a:prstGeom prst="rect">
            <a:avLst/>
          </a:prstGeom>
        </p:spPr>
        <p:txBody>
          <a:bodyPr/>
          <a:lstStyle>
            <a:lvl1pPr algn="ctr">
              <a:defRPr>
                <a:solidFill>
                  <a:srgbClr val="FFFFFF"/>
                </a:solidFill>
              </a:defRPr>
            </a:lvl1pPr>
          </a:lstStyle>
          <a:p>
            <a:r>
              <a:t>Sample AdsFoundation Resources</a:t>
            </a:r>
          </a:p>
        </p:txBody>
      </p:sp>
      <p:pic>
        <p:nvPicPr>
          <p:cNvPr id="104" name="Content Placeholder 5" descr="Content Placeholder 5"/>
          <p:cNvPicPr>
            <a:picLocks noChangeAspect="1"/>
          </p:cNvPicPr>
          <p:nvPr/>
        </p:nvPicPr>
        <p:blipFill>
          <a:blip r:embed="rId2"/>
          <a:stretch>
            <a:fillRect/>
          </a:stretch>
        </p:blipFill>
        <p:spPr>
          <a:xfrm>
            <a:off x="838200" y="2110819"/>
            <a:ext cx="5181600" cy="3780949"/>
          </a:xfrm>
          <a:prstGeom prst="rect">
            <a:avLst/>
          </a:prstGeom>
          <a:ln w="12700">
            <a:miter lim="400000"/>
          </a:ln>
        </p:spPr>
      </p:pic>
      <p:pic>
        <p:nvPicPr>
          <p:cNvPr id="105" name="Content Placeholder 7" descr="Content Placeholder 7"/>
          <p:cNvPicPr>
            <a:picLocks noChangeAspect="1"/>
          </p:cNvPicPr>
          <p:nvPr/>
        </p:nvPicPr>
        <p:blipFill>
          <a:blip r:embed="rId3"/>
          <a:stretch>
            <a:fillRect/>
          </a:stretch>
        </p:blipFill>
        <p:spPr>
          <a:xfrm>
            <a:off x="6172200" y="2127012"/>
            <a:ext cx="5181600" cy="374856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title"/>
          </p:nvPr>
        </p:nvSpPr>
        <p:spPr>
          <a:prstGeom prst="rect">
            <a:avLst/>
          </a:prstGeom>
        </p:spPr>
        <p:txBody>
          <a:bodyPr/>
          <a:lstStyle>
            <a:lvl1pPr>
              <a:defRPr>
                <a:solidFill>
                  <a:srgbClr val="FFFFFF"/>
                </a:solidFill>
              </a:defRPr>
            </a:lvl1pPr>
          </a:lstStyle>
          <a:p>
            <a:r>
              <a:t>Mental Capacity Act 2005 &amp; Code</a:t>
            </a:r>
          </a:p>
        </p:txBody>
      </p:sp>
      <p:pic>
        <p:nvPicPr>
          <p:cNvPr id="108" name="Content Placeholder 5" descr="Content Placeholder 5"/>
          <p:cNvPicPr>
            <a:picLocks noChangeAspect="1"/>
          </p:cNvPicPr>
          <p:nvPr/>
        </p:nvPicPr>
        <p:blipFill>
          <a:blip r:embed="rId2"/>
          <a:stretch>
            <a:fillRect/>
          </a:stretch>
        </p:blipFill>
        <p:spPr>
          <a:xfrm>
            <a:off x="838200" y="1825625"/>
            <a:ext cx="5181600" cy="4117975"/>
          </a:xfrm>
          <a:prstGeom prst="rect">
            <a:avLst/>
          </a:prstGeom>
          <a:ln w="12700">
            <a:miter lim="400000"/>
          </a:ln>
        </p:spPr>
      </p:pic>
      <p:pic>
        <p:nvPicPr>
          <p:cNvPr id="109" name="Content Placeholder 7" descr="Content Placeholder 7"/>
          <p:cNvPicPr>
            <a:picLocks noChangeAspect="1"/>
          </p:cNvPicPr>
          <p:nvPr/>
        </p:nvPicPr>
        <p:blipFill>
          <a:blip r:embed="rId3"/>
          <a:stretch>
            <a:fillRect/>
          </a:stretch>
        </p:blipFill>
        <p:spPr>
          <a:xfrm>
            <a:off x="6319682" y="1825625"/>
            <a:ext cx="4886635" cy="435133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prstGeom prst="rect">
            <a:avLst/>
          </a:prstGeom>
        </p:spPr>
        <p:txBody>
          <a:bodyPr/>
          <a:lstStyle>
            <a:lvl1pPr>
              <a:defRPr>
                <a:solidFill>
                  <a:srgbClr val="FFFFFF"/>
                </a:solidFill>
              </a:defRPr>
            </a:lvl1pPr>
          </a:lstStyle>
          <a:p>
            <a:r>
              <a:t>Deputies &amp; Lasting Powers of Attorney</a:t>
            </a:r>
          </a:p>
        </p:txBody>
      </p:sp>
      <p:pic>
        <p:nvPicPr>
          <p:cNvPr id="112" name="Content Placeholder 5" descr="Content Placeholder 5"/>
          <p:cNvPicPr>
            <a:picLocks noChangeAspect="1"/>
          </p:cNvPicPr>
          <p:nvPr/>
        </p:nvPicPr>
        <p:blipFill>
          <a:blip r:embed="rId2"/>
          <a:stretch>
            <a:fillRect/>
          </a:stretch>
        </p:blipFill>
        <p:spPr>
          <a:xfrm>
            <a:off x="838200" y="1825625"/>
            <a:ext cx="5181600" cy="4351338"/>
          </a:xfrm>
          <a:prstGeom prst="rect">
            <a:avLst/>
          </a:prstGeom>
          <a:ln w="12700">
            <a:miter lim="400000"/>
          </a:ln>
        </p:spPr>
      </p:pic>
      <p:pic>
        <p:nvPicPr>
          <p:cNvPr id="113" name="Content Placeholder 7" descr="Content Placeholder 7"/>
          <p:cNvPicPr>
            <a:picLocks noChangeAspect="1"/>
          </p:cNvPicPr>
          <p:nvPr/>
        </p:nvPicPr>
        <p:blipFill>
          <a:blip r:embed="rId3"/>
          <a:stretch>
            <a:fillRect/>
          </a:stretch>
        </p:blipFill>
        <p:spPr>
          <a:xfrm>
            <a:off x="6172200" y="1825625"/>
            <a:ext cx="5181600" cy="435133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title"/>
          </p:nvPr>
        </p:nvSpPr>
        <p:spPr>
          <a:prstGeom prst="rect">
            <a:avLst/>
          </a:prstGeom>
        </p:spPr>
        <p:txBody>
          <a:bodyPr/>
          <a:lstStyle>
            <a:lvl1pPr>
              <a:defRPr>
                <a:solidFill>
                  <a:srgbClr val="FFFFFF"/>
                </a:solidFill>
              </a:defRPr>
            </a:lvl1pPr>
          </a:lstStyle>
          <a:p>
            <a:r>
              <a:t>Mental Capacity Act 2005 &amp; Code</a:t>
            </a:r>
          </a:p>
        </p:txBody>
      </p:sp>
      <p:pic>
        <p:nvPicPr>
          <p:cNvPr id="116" name="Content Placeholder 5" descr="Content Placeholder 5"/>
          <p:cNvPicPr>
            <a:picLocks noChangeAspect="1"/>
          </p:cNvPicPr>
          <p:nvPr/>
        </p:nvPicPr>
        <p:blipFill>
          <a:blip r:embed="rId2"/>
          <a:stretch>
            <a:fillRect/>
          </a:stretch>
        </p:blipFill>
        <p:spPr>
          <a:xfrm>
            <a:off x="838200" y="1825625"/>
            <a:ext cx="5181600" cy="4117975"/>
          </a:xfrm>
          <a:prstGeom prst="rect">
            <a:avLst/>
          </a:prstGeom>
          <a:ln w="12700">
            <a:miter lim="400000"/>
          </a:ln>
        </p:spPr>
      </p:pic>
      <p:pic>
        <p:nvPicPr>
          <p:cNvPr id="117" name="Content Placeholder 7" descr="Content Placeholder 7"/>
          <p:cNvPicPr>
            <a:picLocks noChangeAspect="1"/>
          </p:cNvPicPr>
          <p:nvPr/>
        </p:nvPicPr>
        <p:blipFill>
          <a:blip r:embed="rId3"/>
          <a:stretch>
            <a:fillRect/>
          </a:stretch>
        </p:blipFill>
        <p:spPr>
          <a:xfrm>
            <a:off x="6319682" y="1825625"/>
            <a:ext cx="4886635" cy="435133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title"/>
          </p:nvPr>
        </p:nvSpPr>
        <p:spPr>
          <a:prstGeom prst="rect">
            <a:avLst/>
          </a:prstGeom>
        </p:spPr>
        <p:txBody>
          <a:bodyPr/>
          <a:lstStyle>
            <a:lvl1pPr defTabSz="868680">
              <a:defRPr sz="4180">
                <a:solidFill>
                  <a:srgbClr val="FFFFFF"/>
                </a:solidFill>
              </a:defRPr>
            </a:lvl1pPr>
          </a:lstStyle>
          <a:p>
            <a:r>
              <a:t>UN Convention on the Rights of Persons with Disabilities (UNCRPD) 2006</a:t>
            </a:r>
          </a:p>
        </p:txBody>
      </p:sp>
      <p:pic>
        <p:nvPicPr>
          <p:cNvPr id="120" name="Content Placeholder 4" descr="Content Placeholder 4"/>
          <p:cNvPicPr>
            <a:picLocks noChangeAspect="1"/>
          </p:cNvPicPr>
          <p:nvPr/>
        </p:nvPicPr>
        <p:blipFill>
          <a:blip r:embed="rId2"/>
          <a:stretch>
            <a:fillRect/>
          </a:stretch>
        </p:blipFill>
        <p:spPr>
          <a:xfrm>
            <a:off x="4895031" y="1825625"/>
            <a:ext cx="3291026" cy="492351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title"/>
          </p:nvPr>
        </p:nvSpPr>
        <p:spPr>
          <a:prstGeom prst="rect">
            <a:avLst/>
          </a:prstGeom>
        </p:spPr>
        <p:txBody>
          <a:bodyPr/>
          <a:lstStyle>
            <a:lvl1pPr>
              <a:defRPr sz="4800">
                <a:solidFill>
                  <a:srgbClr val="FFFFFF"/>
                </a:solidFill>
              </a:defRPr>
            </a:lvl1pPr>
          </a:lstStyle>
          <a:p>
            <a:r>
              <a:t>Legal duty to follow MCA Code</a:t>
            </a:r>
          </a:p>
        </p:txBody>
      </p:sp>
      <p:sp>
        <p:nvSpPr>
          <p:cNvPr id="123" name="Content Placeholder 2"/>
          <p:cNvSpPr txBox="1">
            <a:spLocks noGrp="1"/>
          </p:cNvSpPr>
          <p:nvPr>
            <p:ph type="body" idx="1"/>
          </p:nvPr>
        </p:nvSpPr>
        <p:spPr>
          <a:prstGeom prst="rect">
            <a:avLst/>
          </a:prstGeom>
        </p:spPr>
        <p:txBody>
          <a:bodyPr/>
          <a:lstStyle/>
          <a:p>
            <a:pPr marL="0" indent="0">
              <a:buSzTx/>
              <a:buNone/>
              <a:defRPr sz="4000">
                <a:solidFill>
                  <a:srgbClr val="FFFFFF"/>
                </a:solidFill>
              </a:defRPr>
            </a:pPr>
            <a:r>
              <a:t>Include anyone:</a:t>
            </a:r>
          </a:p>
          <a:p>
            <a:pPr>
              <a:defRPr sz="4000">
                <a:solidFill>
                  <a:srgbClr val="FFFFFF"/>
                </a:solidFill>
              </a:defRPr>
            </a:pPr>
            <a:r>
              <a:t>Acting in a professional capacity </a:t>
            </a:r>
          </a:p>
          <a:p>
            <a:pPr>
              <a:defRPr sz="4000">
                <a:solidFill>
                  <a:srgbClr val="FFFFFF"/>
                </a:solidFill>
              </a:defRPr>
            </a:pPr>
            <a:r>
              <a:t>Being paid to carry out actions</a:t>
            </a:r>
          </a:p>
          <a:p>
            <a:pPr>
              <a:defRPr sz="4000">
                <a:solidFill>
                  <a:srgbClr val="FFFFFF"/>
                </a:solidFill>
              </a:defRPr>
            </a:pPr>
            <a:r>
              <a:t>Family carers</a:t>
            </a:r>
          </a:p>
          <a:p>
            <a:pPr>
              <a:defRPr sz="4000">
                <a:solidFill>
                  <a:srgbClr val="FFFFFF"/>
                </a:solidFill>
              </a:defRPr>
            </a:pPr>
            <a:r>
              <a:t>Any other unpaid carers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4E95D9"/>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1542</Words>
  <Application>Microsoft Office PowerPoint</Application>
  <PresentationFormat>Widescreen</PresentationFormat>
  <Paragraphs>151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Aptos</vt:lpstr>
      <vt:lpstr>Aptos Display</vt:lpstr>
      <vt:lpstr>Arial</vt:lpstr>
      <vt:lpstr>Office Theme</vt:lpstr>
      <vt:lpstr>Mental Capacity Deputyship Lasting Power of Attorney</vt:lpstr>
      <vt:lpstr>https://theadsfoundation.org</vt:lpstr>
      <vt:lpstr>Adam Bojelian 2000-2015</vt:lpstr>
      <vt:lpstr>Sample AdsFoundation Resources</vt:lpstr>
      <vt:lpstr>Mental Capacity Act 2005 &amp; Code</vt:lpstr>
      <vt:lpstr>Deputies &amp; Lasting Powers of Attorney</vt:lpstr>
      <vt:lpstr>Mental Capacity Act 2005 &amp; Code</vt:lpstr>
      <vt:lpstr>UN Convention on the Rights of Persons with Disabilities (UNCRPD) 2006</vt:lpstr>
      <vt:lpstr>Legal duty to follow MCA Code</vt:lpstr>
      <vt:lpstr>‘Lacks capacity’ – see MCA code Chapter 4</vt:lpstr>
      <vt:lpstr>What should you do?</vt:lpstr>
      <vt:lpstr>Additional Guidance available from:</vt:lpstr>
      <vt:lpstr>The 5 Principles – s1 MCA</vt:lpstr>
      <vt:lpstr>PowerPoint Presentation</vt:lpstr>
      <vt:lpstr>Principle 1</vt:lpstr>
      <vt:lpstr>Principle 2</vt:lpstr>
      <vt:lpstr>Principle 3</vt:lpstr>
      <vt:lpstr>Principle 4</vt:lpstr>
      <vt:lpstr>Principle 5</vt:lpstr>
      <vt:lpstr>Young People aged 16 &amp; 17 years</vt:lpstr>
      <vt:lpstr>Children under 16 years</vt:lpstr>
      <vt:lpstr>Lasting Power of Attorney</vt:lpstr>
      <vt:lpstr>Types of Powers of Attorney</vt:lpstr>
      <vt:lpstr>Who can make/grant a Power of Attorney?</vt:lpstr>
      <vt:lpstr>Forms to make/grant a Power of Attorney</vt:lpstr>
      <vt:lpstr>Duties of Attorney include: see also Chapter 7 MCA Code &amp; OPG website</vt:lpstr>
      <vt:lpstr>Deputies</vt:lpstr>
      <vt:lpstr>Court of Protection</vt:lpstr>
      <vt:lpstr>Types of Deputy</vt:lpstr>
      <vt:lpstr>Who should be appointed?</vt:lpstr>
      <vt:lpstr>COP Forms – all available at gov.uk</vt:lpstr>
      <vt:lpstr>COP 4 Deputy’s Undertakings</vt:lpstr>
      <vt:lpstr>Additional Undertakings for Finance &amp; Property Deputies</vt:lpstr>
      <vt:lpstr>Office for the Public Guardian -Deputy Standards</vt:lpstr>
      <vt:lpstr>https://theadsfoundation.org</vt:lpstr>
      <vt:lpstr>Case Study - Ollie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Dr. Zoe Picton-Howell</cp:lastModifiedBy>
  <cp:revision>2</cp:revision>
  <dcterms:modified xsi:type="dcterms:W3CDTF">2025-05-01T12:06:15Z</dcterms:modified>
</cp:coreProperties>
</file>